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782" r:id="rId3"/>
    <p:sldMasterId id="2147483794" r:id="rId4"/>
    <p:sldMasterId id="2147483806" r:id="rId5"/>
    <p:sldMasterId id="2147483818" r:id="rId6"/>
  </p:sldMasterIdLst>
  <p:notesMasterIdLst>
    <p:notesMasterId r:id="rId76"/>
  </p:notesMasterIdLst>
  <p:sldIdLst>
    <p:sldId id="256" r:id="rId7"/>
    <p:sldId id="329" r:id="rId8"/>
    <p:sldId id="328" r:id="rId9"/>
    <p:sldId id="317" r:id="rId10"/>
    <p:sldId id="327" r:id="rId11"/>
    <p:sldId id="318" r:id="rId12"/>
    <p:sldId id="319" r:id="rId13"/>
    <p:sldId id="326" r:id="rId14"/>
    <p:sldId id="315" r:id="rId15"/>
    <p:sldId id="321" r:id="rId16"/>
    <p:sldId id="320" r:id="rId17"/>
    <p:sldId id="258" r:id="rId18"/>
    <p:sldId id="259" r:id="rId19"/>
    <p:sldId id="324" r:id="rId20"/>
    <p:sldId id="322" r:id="rId21"/>
    <p:sldId id="323" r:id="rId22"/>
    <p:sldId id="330" r:id="rId23"/>
    <p:sldId id="331" r:id="rId24"/>
    <p:sldId id="381" r:id="rId25"/>
    <p:sldId id="382" r:id="rId26"/>
    <p:sldId id="383" r:id="rId27"/>
    <p:sldId id="384" r:id="rId28"/>
    <p:sldId id="332" r:id="rId29"/>
    <p:sldId id="333" r:id="rId30"/>
    <p:sldId id="334" r:id="rId31"/>
    <p:sldId id="335" r:id="rId32"/>
    <p:sldId id="336" r:id="rId33"/>
    <p:sldId id="337" r:id="rId34"/>
    <p:sldId id="338" r:id="rId35"/>
    <p:sldId id="339" r:id="rId36"/>
    <p:sldId id="340" r:id="rId37"/>
    <p:sldId id="380" r:id="rId38"/>
    <p:sldId id="341" r:id="rId39"/>
    <p:sldId id="342" r:id="rId40"/>
    <p:sldId id="378" r:id="rId41"/>
    <p:sldId id="345" r:id="rId42"/>
    <p:sldId id="376" r:id="rId43"/>
    <p:sldId id="346" r:id="rId44"/>
    <p:sldId id="377" r:id="rId45"/>
    <p:sldId id="348" r:id="rId46"/>
    <p:sldId id="347" r:id="rId47"/>
    <p:sldId id="349" r:id="rId48"/>
    <p:sldId id="343" r:id="rId49"/>
    <p:sldId id="352" r:id="rId50"/>
    <p:sldId id="353" r:id="rId51"/>
    <p:sldId id="354" r:id="rId52"/>
    <p:sldId id="355" r:id="rId53"/>
    <p:sldId id="356" r:id="rId54"/>
    <p:sldId id="357" r:id="rId55"/>
    <p:sldId id="358" r:id="rId56"/>
    <p:sldId id="359" r:id="rId57"/>
    <p:sldId id="366" r:id="rId58"/>
    <p:sldId id="360" r:id="rId59"/>
    <p:sldId id="361" r:id="rId60"/>
    <p:sldId id="362" r:id="rId61"/>
    <p:sldId id="363" r:id="rId62"/>
    <p:sldId id="364" r:id="rId63"/>
    <p:sldId id="365" r:id="rId64"/>
    <p:sldId id="344" r:id="rId65"/>
    <p:sldId id="371" r:id="rId66"/>
    <p:sldId id="379" r:id="rId67"/>
    <p:sldId id="385" r:id="rId68"/>
    <p:sldId id="372" r:id="rId69"/>
    <p:sldId id="373" r:id="rId70"/>
    <p:sldId id="375" r:id="rId71"/>
    <p:sldId id="367" r:id="rId72"/>
    <p:sldId id="368" r:id="rId73"/>
    <p:sldId id="370" r:id="rId74"/>
    <p:sldId id="369" r:id="rId75"/>
  </p:sldIdLst>
  <p:sldSz cx="9144000" cy="5143500" type="screen16x9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97" autoAdjust="0"/>
    <p:restoredTop sz="92183" autoAdjust="0"/>
  </p:normalViewPr>
  <p:slideViewPr>
    <p:cSldViewPr>
      <p:cViewPr varScale="1">
        <p:scale>
          <a:sx n="89" d="100"/>
          <a:sy n="89" d="100"/>
        </p:scale>
        <p:origin x="1014" y="7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93" d="100"/>
        <a:sy n="9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CC4F10CA-F92E-4FEB-8834-39472B63C162}" type="datetimeFigureOut">
              <a:rPr lang="zh-CN" altLang="en-US"/>
              <a:pPr>
                <a:defRPr/>
              </a:pPr>
              <a:t>2018/4/19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5EE46A43-8E02-4984-9FB9-88851CEE8E85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60420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A454B94-C749-4111-9F21-658766AFF503}" type="slidenum">
              <a:rPr lang="zh-CN" altLang="en-US">
                <a:latin typeface="Calibri" panose="020F0502020204030204" pitchFamily="34" charset="0"/>
              </a:rPr>
              <a:pPr eaLnBrk="1" hangingPunct="1"/>
              <a:t>1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46A43-8E02-4984-9FB9-88851CEE8E85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050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46A43-8E02-4984-9FB9-88851CEE8E85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711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在本机上对系统的运行进行实时监控。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通过系统日志分析之后发现功能的丧失原因和分析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bug.</a:t>
            </a:r>
          </a:p>
          <a:p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功能模块的启动和结束</a:t>
            </a:r>
            <a:r>
              <a:rPr lang="en-US" altLang="zh-CN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用户的登录和退出</a:t>
            </a:r>
            <a:endParaRPr lang="en-US" altLang="zh-CN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关键性方法的进入和退出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46A43-8E02-4984-9FB9-88851CEE8E85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995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EE46A43-8E02-4984-9FB9-88851CEE8E8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5484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EE46A43-8E02-4984-9FB9-88851CEE8E8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04754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46A43-8E02-4984-9FB9-88851CEE8E85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158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600" kern="1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1</a:t>
            </a:r>
            <a:r>
              <a:rPr lang="zh-CN" altLang="zh-CN" sz="600" kern="1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基本事件流</a:t>
            </a:r>
          </a:p>
          <a:p>
            <a:pPr lvl="0"/>
            <a:r>
              <a:rPr lang="en-US" altLang="zh-CN" sz="600" kern="1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1</a:t>
            </a:r>
            <a:r>
              <a:rPr lang="zh-CN" altLang="en-US" sz="600" kern="1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）</a:t>
            </a:r>
            <a:r>
              <a:rPr lang="zh-CN" altLang="zh-CN" sz="600" kern="1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用户向系统发出“申请注册”请求。</a:t>
            </a:r>
          </a:p>
          <a:p>
            <a:pPr lvl="0"/>
            <a:r>
              <a:rPr lang="en-US" altLang="zh-CN" sz="600" kern="1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2</a:t>
            </a:r>
            <a:r>
              <a:rPr lang="zh-CN" altLang="en-US" sz="600" kern="1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）</a:t>
            </a:r>
            <a:r>
              <a:rPr lang="zh-CN" altLang="zh-CN" sz="600" kern="1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系统向用户弹出注册页面。</a:t>
            </a:r>
          </a:p>
          <a:p>
            <a:pPr lvl="0"/>
            <a:r>
              <a:rPr lang="en-US" altLang="zh-CN" sz="600" kern="1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3</a:t>
            </a:r>
            <a:r>
              <a:rPr lang="zh-CN" altLang="en-US" sz="600" kern="1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）</a:t>
            </a:r>
            <a:r>
              <a:rPr lang="zh-CN" altLang="zh-CN" sz="600" kern="1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用户填写个人信息后，按照相应的规范确认用户输入的信息是否合法；如果合法，则顺利提交注册信息。</a:t>
            </a:r>
          </a:p>
          <a:p>
            <a:pPr lvl="0"/>
            <a:r>
              <a:rPr lang="en-US" altLang="zh-CN" sz="600" kern="1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4</a:t>
            </a:r>
            <a:r>
              <a:rPr lang="zh-CN" altLang="en-US" sz="600" kern="1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）</a:t>
            </a:r>
            <a:r>
              <a:rPr lang="zh-CN" altLang="zh-CN" sz="600" kern="1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若</a:t>
            </a:r>
            <a:r>
              <a:rPr lang="en-US" altLang="zh-CN" sz="600" kern="1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3</a:t>
            </a:r>
            <a:r>
              <a:rPr lang="zh-CN" altLang="zh-CN" sz="600" kern="1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）中的个人信息填写不合法，则需要重置对应的信息并再次填写。</a:t>
            </a:r>
          </a:p>
          <a:p>
            <a:pPr lvl="0"/>
            <a:r>
              <a:rPr lang="en-US" altLang="zh-CN" sz="600" kern="1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5</a:t>
            </a:r>
            <a:r>
              <a:rPr lang="zh-CN" altLang="en-US" sz="600" kern="1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）</a:t>
            </a:r>
            <a:r>
              <a:rPr lang="zh-CN" altLang="zh-CN" sz="600" kern="1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系统对</a:t>
            </a:r>
            <a:r>
              <a:rPr lang="en-US" altLang="zh-CN" sz="600" kern="1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4</a:t>
            </a:r>
            <a:r>
              <a:rPr lang="zh-CN" altLang="zh-CN" sz="600" kern="1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）中用户输入的个人信息进行确认，是否有不合法的信息。</a:t>
            </a:r>
          </a:p>
          <a:p>
            <a:pPr lvl="0"/>
            <a:r>
              <a:rPr lang="en-US" altLang="zh-CN" sz="600" kern="1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6</a:t>
            </a:r>
            <a:r>
              <a:rPr lang="zh-CN" altLang="en-US" sz="600" kern="1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）</a:t>
            </a:r>
            <a:r>
              <a:rPr lang="zh-CN" altLang="zh-CN" sz="600" kern="1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信息输入合法，系统将对用户输入的信息进行保存。</a:t>
            </a:r>
          </a:p>
          <a:p>
            <a:r>
              <a:rPr lang="en-US" altLang="zh-CN" sz="600" kern="1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2</a:t>
            </a:r>
            <a:r>
              <a:rPr lang="zh-CN" altLang="zh-CN" sz="600" kern="1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扩展事件流</a:t>
            </a:r>
          </a:p>
          <a:p>
            <a:r>
              <a:rPr lang="en-US" altLang="zh-CN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zh-CN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）如果输入的用户名、性别、邮箱，联系电话有误，则提示用户重新输入上述信息。</a:t>
            </a:r>
          </a:p>
          <a:p>
            <a:r>
              <a:rPr lang="en-US" altLang="zh-CN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zh-CN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）用户选择取消，则结束用例，用户注册的个人信息不保存。</a:t>
            </a:r>
          </a:p>
          <a:p>
            <a:r>
              <a:rPr lang="en-US" altLang="zh-CN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zh-CN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）用户需要修改用户名、性别、电话、邮箱，则转到上例的</a:t>
            </a:r>
            <a:r>
              <a:rPr lang="en-US" altLang="zh-CN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zh-CN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46A43-8E02-4984-9FB9-88851CEE8E85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07805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0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zh-CN" sz="10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基本事件流</a:t>
            </a:r>
          </a:p>
          <a:p>
            <a:r>
              <a:rPr lang="en-US" altLang="zh-CN" sz="10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zh-CN" sz="10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）管理员向系统发出“新增题库信息”请求；</a:t>
            </a:r>
          </a:p>
          <a:p>
            <a:r>
              <a:rPr lang="en-US" altLang="zh-CN" sz="10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zh-CN" sz="10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）系统要求管理员选择要增加的题库的类型；</a:t>
            </a:r>
          </a:p>
          <a:p>
            <a:r>
              <a:rPr lang="en-US" altLang="zh-CN" sz="10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zh-CN" sz="10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）管理员做出选择之后，显示相应的页面，让管理员输入信息，并自动生成题目</a:t>
            </a:r>
            <a:r>
              <a:rPr lang="en-US" altLang="zh-CN" sz="10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zh-CN" altLang="zh-CN" sz="10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和题库</a:t>
            </a:r>
            <a:r>
              <a:rPr lang="en-US" altLang="zh-CN" sz="10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ID;</a:t>
            </a:r>
            <a:endParaRPr lang="zh-CN" altLang="zh-CN" sz="10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0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4)</a:t>
            </a:r>
            <a:r>
              <a:rPr lang="zh-CN" altLang="zh-CN" sz="10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管理员输入题目相关信息，包括：类型、题目、答案等；</a:t>
            </a:r>
          </a:p>
          <a:p>
            <a:r>
              <a:rPr lang="en-US" altLang="zh-CN" sz="10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zh-CN" sz="10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）系统确认输入的信息是否有重复；</a:t>
            </a:r>
          </a:p>
          <a:p>
            <a:r>
              <a:rPr lang="en-US" altLang="zh-CN" sz="10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zh-CN" altLang="zh-CN" sz="10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）系统将输入的题目存档。</a:t>
            </a:r>
          </a:p>
          <a:p>
            <a:r>
              <a:rPr lang="en-US" altLang="zh-CN" sz="10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zh-CN" sz="10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扩展事件流</a:t>
            </a:r>
          </a:p>
          <a:p>
            <a:r>
              <a:rPr lang="en-US" altLang="zh-CN" sz="10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zh-CN" sz="10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）如果输入的题目有重名现象，则显示出重名的题目，并要求管理员修改题目或者取消输入；</a:t>
            </a:r>
          </a:p>
          <a:p>
            <a:r>
              <a:rPr lang="en-US" altLang="zh-CN" sz="10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zh-CN" sz="10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）管理员选择取消输入，则用例结束，不做建档工作；</a:t>
            </a:r>
          </a:p>
          <a:p>
            <a:r>
              <a:rPr lang="en-US" altLang="zh-CN" sz="10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zh-CN" sz="10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）图书管理员选择修改书名后，转到上例的</a:t>
            </a:r>
            <a:r>
              <a:rPr lang="en-US" altLang="zh-CN" sz="10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zh-CN" sz="10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46A43-8E02-4984-9FB9-88851CEE8E85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2362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View:</a:t>
            </a:r>
            <a:r>
              <a:rPr lang="zh-CN" altLang="en-US" dirty="0" smtClean="0"/>
              <a:t>解释模型和模型的更新，把用户的输入传递给控制器，允许控制器选择视图</a:t>
            </a:r>
            <a:endParaRPr lang="en-US" altLang="zh-CN" dirty="0" smtClean="0"/>
          </a:p>
          <a:p>
            <a:r>
              <a:rPr lang="en-US" altLang="zh-CN" dirty="0" smtClean="0"/>
              <a:t>Controller:</a:t>
            </a:r>
            <a:r>
              <a:rPr lang="zh-CN" altLang="en-US" dirty="0" smtClean="0"/>
              <a:t>定义</a:t>
            </a:r>
            <a:r>
              <a:rPr lang="en-US" altLang="zh-CN" dirty="0" smtClean="0"/>
              <a:t>Web</a:t>
            </a:r>
            <a:r>
              <a:rPr lang="zh-CN" altLang="en-US" dirty="0" smtClean="0"/>
              <a:t>层的行为，用户动作映射成模型更新，选择响应的视图</a:t>
            </a:r>
            <a:endParaRPr lang="en-US" altLang="zh-CN" dirty="0" smtClean="0"/>
          </a:p>
          <a:p>
            <a:r>
              <a:rPr lang="en-US" altLang="zh-CN" dirty="0" smtClean="0"/>
              <a:t>Model:</a:t>
            </a:r>
            <a:r>
              <a:rPr lang="zh-CN" altLang="en-US" dirty="0" smtClean="0"/>
              <a:t>响应</a:t>
            </a:r>
            <a:r>
              <a:rPr lang="en-US" altLang="zh-CN" dirty="0" smtClean="0"/>
              <a:t>web</a:t>
            </a:r>
            <a:r>
              <a:rPr lang="zh-CN" altLang="en-US" dirty="0" smtClean="0"/>
              <a:t>层的状态改变，给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层通知改变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EE46A43-8E02-4984-9FB9-88851CEE8E8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8190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46A43-8E02-4984-9FB9-88851CEE8E85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367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8583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统一资源定位符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46A43-8E02-4984-9FB9-88851CEE8E85}" type="slidenum">
              <a:rPr lang="zh-CN" altLang="en-US" smtClean="0"/>
              <a:pPr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091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4228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rtlCol="0"/>
          <a:lstStyle/>
          <a:p>
            <a:pPr>
              <a:defRPr/>
            </a:pPr>
            <a:r>
              <a:rPr lang="zh-CN" altLang="en-US">
                <a:solidFill>
                  <a:srgbClr val="000000"/>
                </a:solidFill>
                <a:latin typeface="Arial" pitchFamily="34" charset="0"/>
                <a:ea typeface="+mn-ea"/>
              </a:rPr>
              <a:t>模板来自于 </a:t>
            </a:r>
            <a:r>
              <a:rPr lang="en-US" altLang="zh-CN">
                <a:solidFill>
                  <a:srgbClr val="000000"/>
                </a:solidFill>
                <a:latin typeface="Arial" pitchFamily="34" charset="0"/>
                <a:ea typeface="+mn-ea"/>
              </a:rPr>
              <a:t>http://meihua.docer.com/</a:t>
            </a:r>
          </a:p>
        </p:txBody>
      </p:sp>
      <p:sp>
        <p:nvSpPr>
          <p:cNvPr id="78852" name="备注占位符 4"/>
          <p:cNvSpPr>
            <a:spLocks noGrp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功能确定阶段，初步确定在线考试与管理系统中互动交流模块的基本功能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需求分析和计划阶段，进一步分析软件的功能和性能，建立用例模型。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概要设计和详细设计阶段，分析在线考试与管理系统中互动交流模块的软件结构，包括组成部分，模块的层次结构，模块调用关系，模块功能，将功能描述转变为精确的过程描述。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系统开发、测试阶段，实现代码编写，完成系统单元、集成、系统测试。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毕业论文的撰写，答辩。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9021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6246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77AE9A2-66DB-4877-B8FE-E6B9C0349169}" type="slidenum">
              <a:rPr lang="zh-CN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9</a:t>
            </a:fld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用于传输考试资料等内容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63492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059D1C5-4A47-4C97-8D4E-3189D9822D6E}" type="slidenum">
              <a:rPr lang="zh-CN" altLang="en-US">
                <a:solidFill>
                  <a:srgbClr val="000000"/>
                </a:solidFill>
              </a:rPr>
              <a:pPr eaLnBrk="1" hangingPunct="1"/>
              <a:t>12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登录和注册时必须的基础功能模块，论坛模块是可以选择的。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画板功能类似于远程桌面，方便老师更好的指导学生。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64516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1F492ED-50E3-43E3-9EBD-24DE4D101C97}" type="slidenum">
              <a:rPr lang="zh-CN" altLang="en-US">
                <a:solidFill>
                  <a:srgbClr val="000000"/>
                </a:solidFill>
              </a:rPr>
              <a:pPr eaLnBrk="1" hangingPunct="1"/>
              <a:t>13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1F41D1-EB0D-4857-8E93-8C1C831E61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8339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46A43-8E02-4984-9FB9-88851CEE8E85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906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KSO_CT2"/>
          <p:cNvSpPr>
            <a:spLocks noGrp="1"/>
          </p:cNvSpPr>
          <p:nvPr>
            <p:ph type="subTitle" idx="1"/>
          </p:nvPr>
        </p:nvSpPr>
        <p:spPr>
          <a:xfrm>
            <a:off x="1122077" y="4117408"/>
            <a:ext cx="6899849" cy="350408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350">
                <a:solidFill>
                  <a:schemeClr val="bg1"/>
                </a:solidFill>
                <a:effectLst/>
                <a:latin typeface="+mj-ea"/>
                <a:ea typeface="+mj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 smtClean="0"/>
          </a:p>
        </p:txBody>
      </p:sp>
      <p:sp>
        <p:nvSpPr>
          <p:cNvPr id="7" name="KSO_CT1"/>
          <p:cNvSpPr>
            <a:spLocks noGrp="1"/>
          </p:cNvSpPr>
          <p:nvPr>
            <p:ph type="title"/>
          </p:nvPr>
        </p:nvSpPr>
        <p:spPr>
          <a:xfrm>
            <a:off x="1075127" y="3361645"/>
            <a:ext cx="6993749" cy="718760"/>
          </a:xfrm>
        </p:spPr>
        <p:txBody>
          <a:bodyPr>
            <a:noAutofit/>
          </a:bodyPr>
          <a:lstStyle>
            <a:lvl1pPr algn="ctr">
              <a:defRPr sz="3150" baseline="0">
                <a:ln w="3175"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 Black" panose="020B0A04020102020204" pitchFamily="34" charset="0"/>
                <a:ea typeface="+mj-ea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A197AE-BFA2-4DE9-B100-5723D9EFD7EA}" type="datetimeFigureOut">
              <a:rPr lang="zh-CN" altLang="en-US"/>
              <a:pPr>
                <a:defRPr/>
              </a:pPr>
              <a:t>2018/4/19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5C5C69-AE2D-4647-B589-226F120B5C1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460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7B28FA-87C5-41F9-B9E5-23A3A62C4B27}" type="datetimeFigureOut">
              <a:rPr lang="zh-CN" altLang="en-US"/>
              <a:pPr>
                <a:defRPr/>
              </a:pPr>
              <a:t>2018/4/19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3C7F3F-5CCC-4FEF-A32A-DA3236485A2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18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7628467" y="273844"/>
            <a:ext cx="886883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1585381" y="273844"/>
            <a:ext cx="5949952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05F43E-1946-4622-96F0-53066427DFD5}" type="datetimeFigureOut">
              <a:rPr lang="zh-CN" altLang="en-US"/>
              <a:pPr>
                <a:defRPr/>
              </a:pPr>
              <a:t>2018/4/19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09C58E-ED91-4822-8B5B-DCE5934B29F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1258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" r="671"/>
          <a:stretch>
            <a:fillRect/>
          </a:stretch>
        </p:blipFill>
        <p:spPr bwMode="auto">
          <a:xfrm>
            <a:off x="0" y="0"/>
            <a:ext cx="9151938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KSO_CT2"/>
          <p:cNvSpPr>
            <a:spLocks noGrp="1"/>
          </p:cNvSpPr>
          <p:nvPr>
            <p:ph type="subTitle" idx="1"/>
          </p:nvPr>
        </p:nvSpPr>
        <p:spPr>
          <a:xfrm>
            <a:off x="3581182" y="4181083"/>
            <a:ext cx="5310269" cy="350408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350">
                <a:solidFill>
                  <a:schemeClr val="accent1"/>
                </a:solidFill>
                <a:effectLst/>
                <a:latin typeface="+mn-ea"/>
                <a:ea typeface="+mn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 smtClean="0"/>
          </a:p>
        </p:txBody>
      </p:sp>
      <p:sp>
        <p:nvSpPr>
          <p:cNvPr id="7" name="KSO_CT1"/>
          <p:cNvSpPr>
            <a:spLocks noGrp="1"/>
          </p:cNvSpPr>
          <p:nvPr>
            <p:ph type="title"/>
          </p:nvPr>
        </p:nvSpPr>
        <p:spPr>
          <a:xfrm>
            <a:off x="3581182" y="2805038"/>
            <a:ext cx="5310269" cy="1290058"/>
          </a:xfrm>
        </p:spPr>
        <p:txBody>
          <a:bodyPr>
            <a:noAutofit/>
          </a:bodyPr>
          <a:lstStyle>
            <a:lvl1pPr algn="ctr">
              <a:defRPr sz="3150" baseline="0">
                <a:solidFill>
                  <a:schemeClr val="accent1">
                    <a:lumMod val="75000"/>
                  </a:schemeClr>
                </a:solidFill>
                <a:effectLst>
                  <a:reflection blurRad="6350" stA="22000" endPos="50000" dist="60007" dir="5400000" sy="-100000" algn="bl" rotWithShape="0"/>
                </a:effectLst>
                <a:latin typeface="+mj-lt"/>
                <a:ea typeface="+mj-ea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67711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A5BD3C-44E0-497E-AA5E-90C054458C55}" type="datetimeFigureOut">
              <a:rPr lang="zh-CN" altLang="en-US"/>
              <a:pPr>
                <a:defRPr/>
              </a:pPr>
              <a:t>2018/4/19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2CE4EC-FE64-4464-91AA-6C85BB3BD77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310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/>
          </p:nvPr>
        </p:nvSpPr>
        <p:spPr>
          <a:xfrm>
            <a:off x="1574006" y="1646467"/>
            <a:ext cx="5995988" cy="926306"/>
          </a:xfrm>
        </p:spPr>
        <p:txBody>
          <a:bodyPr/>
          <a:lstStyle>
            <a:lvl1pPr algn="ctr">
              <a:defRPr sz="270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ST2"/>
          <p:cNvSpPr>
            <a:spLocks noGrp="1"/>
          </p:cNvSpPr>
          <p:nvPr>
            <p:ph type="body" idx="1"/>
          </p:nvPr>
        </p:nvSpPr>
        <p:spPr>
          <a:xfrm>
            <a:off x="3038170" y="2615635"/>
            <a:ext cx="3067663" cy="324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8B1BBD-DD23-4BDE-B213-B36E81BA89F2}" type="datetimeFigureOut">
              <a:rPr lang="zh-CN" altLang="en-US"/>
              <a:pPr>
                <a:defRPr/>
              </a:pPr>
              <a:t>2018/4/19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C74F07-7B7B-42E1-85A5-0E7734F63E3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4855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049867" y="933451"/>
            <a:ext cx="3810000" cy="369927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4889500" y="933451"/>
            <a:ext cx="3820587" cy="369927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985EC6-4A04-4672-81D5-3456EFB5ED4D}" type="datetimeFigureOut">
              <a:rPr lang="zh-CN" altLang="en-US"/>
              <a:pPr>
                <a:defRPr/>
              </a:pPr>
              <a:t>2018/4/19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675A6F-9B30-4B24-A075-EA50CB7B4DA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334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727199" y="88899"/>
            <a:ext cx="6984076" cy="53776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4576" y="1032272"/>
            <a:ext cx="3868340" cy="617934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824576" y="16502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3885" y="1032272"/>
            <a:ext cx="3887391" cy="617934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4823885" y="16502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7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3DBA4-4782-4B3B-B968-055EEEB7E117}" type="datetimeFigureOut">
              <a:rPr lang="zh-CN" altLang="en-US"/>
              <a:pPr>
                <a:defRPr/>
              </a:pPr>
              <a:t>2018/4/19</a:t>
            </a:fld>
            <a:endParaRPr lang="zh-CN" altLang="en-US"/>
          </a:p>
        </p:txBody>
      </p:sp>
      <p:sp>
        <p:nvSpPr>
          <p:cNvPr id="8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D456B7-27A8-44B4-9C8E-7D04C1E968E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2969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A48A7B-6503-4582-A56B-FDCF0E822A75}" type="datetimeFigureOut">
              <a:rPr lang="zh-CN" altLang="en-US"/>
              <a:pPr>
                <a:defRPr/>
              </a:pPr>
              <a:t>2018/4/19</a:t>
            </a:fld>
            <a:endParaRPr lang="zh-CN" altLang="en-US"/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7B6FCC-66C3-45B4-ADFB-7B25469FBF5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3167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34CAEA-B875-4014-9C85-7B8766D347D9}" type="datetimeFigureOut">
              <a:rPr lang="zh-CN" altLang="en-US"/>
              <a:pPr>
                <a:defRPr/>
              </a:pPr>
              <a:t>2018/4/19</a:t>
            </a:fld>
            <a:endParaRPr lang="zh-CN" altLang="en-US"/>
          </a:p>
        </p:txBody>
      </p:sp>
      <p:sp>
        <p:nvSpPr>
          <p:cNvPr id="3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4C09F1-0395-46A4-8A7D-D1C6B35A87D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0759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858442" y="400052"/>
            <a:ext cx="2949178" cy="1200150"/>
          </a:xfrm>
        </p:spPr>
        <p:txBody>
          <a:bodyPr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4115992" y="797721"/>
            <a:ext cx="4629150" cy="3655219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858442" y="1600202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940F57-144D-445C-847E-D13AFDD8B863}" type="datetimeFigureOut">
              <a:rPr lang="zh-CN" altLang="en-US"/>
              <a:pPr>
                <a:defRPr/>
              </a:pPr>
              <a:t>2018/4/19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6C7DA6-BC7C-4645-89F2-3768805B7FB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72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67891" indent="-267891">
              <a:buFont typeface="Wingdings 2" panose="05020102010507070707" pitchFamily="18" charset="2"/>
              <a:buChar char=""/>
              <a:defRPr/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0802AC-954D-4618-9A22-F710AE0E8DD8}" type="datetimeFigureOut">
              <a:rPr lang="zh-CN" altLang="en-US"/>
              <a:pPr>
                <a:defRPr/>
              </a:pPr>
              <a:t>2018/4/19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871DC8-13CF-4A8C-BF84-F522AA1B0AB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9385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934644" y="342900"/>
            <a:ext cx="2949178" cy="1200150"/>
          </a:xfrm>
        </p:spPr>
        <p:txBody>
          <a:bodyPr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4082125" y="740570"/>
            <a:ext cx="4629150" cy="3655219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934644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407FCA-D521-4B83-8497-9F65B338886F}" type="datetimeFigureOut">
              <a:rPr lang="zh-CN" altLang="en-US"/>
              <a:pPr>
                <a:defRPr/>
              </a:pPr>
              <a:t>2018/4/19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C674A1-1D97-414E-8DA3-0D8F09E7CA6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5430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E4A549-582C-403D-A825-C80177EBDCD2}" type="datetimeFigureOut">
              <a:rPr lang="zh-CN" altLang="en-US"/>
              <a:pPr>
                <a:defRPr/>
              </a:pPr>
              <a:t>2018/4/19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07F46F-8B34-457D-939C-C55087270C7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7583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7628467" y="273844"/>
            <a:ext cx="886883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1585381" y="273844"/>
            <a:ext cx="5949952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2B3B19-F92C-4716-B388-4D3A2D70E5E3}" type="datetimeFigureOut">
              <a:rPr lang="zh-CN" altLang="en-US"/>
              <a:pPr>
                <a:defRPr/>
              </a:pPr>
              <a:t>2018/4/19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FFD70F-D878-4457-BD22-CEBF26DCC23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6503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1791604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13069352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710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710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824058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5765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200151"/>
            <a:ext cx="405765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29234001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39791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39791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4628" y="1151335"/>
            <a:ext cx="4042172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4628" y="1631156"/>
            <a:ext cx="4042172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39303715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37977267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8567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/>
          </p:nvPr>
        </p:nvSpPr>
        <p:spPr>
          <a:xfrm>
            <a:off x="1574006" y="1581150"/>
            <a:ext cx="5995988" cy="926306"/>
          </a:xfrm>
        </p:spPr>
        <p:txBody>
          <a:bodyPr>
            <a:normAutofit/>
          </a:bodyPr>
          <a:lstStyle>
            <a:lvl1pPr algn="ctr">
              <a:defRPr sz="270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ST2"/>
          <p:cNvSpPr>
            <a:spLocks noGrp="1"/>
          </p:cNvSpPr>
          <p:nvPr>
            <p:ph type="body" idx="1"/>
          </p:nvPr>
        </p:nvSpPr>
        <p:spPr>
          <a:xfrm>
            <a:off x="3038170" y="2550318"/>
            <a:ext cx="3067663" cy="2681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E16059-4072-4F87-9F1D-49A1A9DCED44}" type="datetimeFigureOut">
              <a:rPr lang="zh-CN" altLang="en-US"/>
              <a:pPr>
                <a:defRPr/>
              </a:pPr>
              <a:t>2018/4/19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0FF9EB-0949-4AAD-9641-8999CDD41D6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392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710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448" y="204788"/>
            <a:ext cx="5111353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710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892897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1891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1891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1891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995797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8297148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579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32655087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12954621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30192366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710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710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363093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5765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200151"/>
            <a:ext cx="405765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22476116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39791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39791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4628" y="1151335"/>
            <a:ext cx="4042172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4628" y="1631156"/>
            <a:ext cx="4042172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28567500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766780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049867" y="933451"/>
            <a:ext cx="3810000" cy="369927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4889500" y="933451"/>
            <a:ext cx="3820587" cy="369927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D551D-E296-479C-9FDD-6B6862D77D68}" type="datetimeFigureOut">
              <a:rPr lang="zh-CN" altLang="en-US"/>
              <a:pPr>
                <a:defRPr/>
              </a:pPr>
              <a:t>2018/4/19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F917FC-E0A0-4C96-A134-71777ADA112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11310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79345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710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448" y="204788"/>
            <a:ext cx="5111353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710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366810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1891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1891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1891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15129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18055346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579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302048500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32914577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190314121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710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710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8758906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5765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200151"/>
            <a:ext cx="405765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274612693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39791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39791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4628" y="1151335"/>
            <a:ext cx="4042172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4628" y="1631156"/>
            <a:ext cx="4042172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3917919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727199" y="88899"/>
            <a:ext cx="6984076" cy="53776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4576" y="1032272"/>
            <a:ext cx="3868340" cy="617934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824576" y="16502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3885" y="1032272"/>
            <a:ext cx="3887391" cy="617934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4823885" y="16502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7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0E784D-46E1-48BE-8FE0-852B23EA7D5B}" type="datetimeFigureOut">
              <a:rPr lang="zh-CN" altLang="en-US"/>
              <a:pPr>
                <a:defRPr/>
              </a:pPr>
              <a:t>2018/4/19</a:t>
            </a:fld>
            <a:endParaRPr lang="zh-CN" altLang="en-US"/>
          </a:p>
        </p:txBody>
      </p:sp>
      <p:sp>
        <p:nvSpPr>
          <p:cNvPr id="8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786007-9B33-4583-88F8-3C13DC354C1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54019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407708044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354466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710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448" y="204788"/>
            <a:ext cx="5111353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710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8042492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1891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1891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1891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5445941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387035536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579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91815505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114238700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332342755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710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710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8067774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5765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200151"/>
            <a:ext cx="405765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85539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01A0DA-43B5-4355-8BBC-B9FCB877A63A}" type="datetimeFigureOut">
              <a:rPr lang="zh-CN" altLang="en-US"/>
              <a:pPr>
                <a:defRPr/>
              </a:pPr>
              <a:t>2018/4/19</a:t>
            </a:fld>
            <a:endParaRPr lang="zh-CN" altLang="en-US"/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232F67-12B7-40EC-A0A7-F0CDB43F253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7190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39791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39791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4628" y="1151335"/>
            <a:ext cx="4042172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4628" y="1631156"/>
            <a:ext cx="4042172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89016575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323882103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017934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710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448" y="204788"/>
            <a:ext cx="5111353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710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2265036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1891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1891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1891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1519802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329978400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579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2812900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E55409-EE08-4E30-827C-5CCAAB85E196}" type="datetimeFigureOut">
              <a:rPr lang="zh-CN" altLang="en-US"/>
              <a:pPr>
                <a:defRPr/>
              </a:pPr>
              <a:t>2018/4/19</a:t>
            </a:fld>
            <a:endParaRPr lang="zh-CN" altLang="en-US"/>
          </a:p>
        </p:txBody>
      </p:sp>
      <p:sp>
        <p:nvSpPr>
          <p:cNvPr id="3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DD2885-EDE0-4653-94AA-7F4D634917E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384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858442" y="400052"/>
            <a:ext cx="2949178" cy="1200150"/>
          </a:xfrm>
        </p:spPr>
        <p:txBody>
          <a:bodyPr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4115992" y="797721"/>
            <a:ext cx="4629150" cy="3655219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858442" y="1600202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964F05-7EC2-4C3C-A384-7D31BB2F0FFA}" type="datetimeFigureOut">
              <a:rPr lang="zh-CN" altLang="en-US"/>
              <a:pPr>
                <a:defRPr/>
              </a:pPr>
              <a:t>2018/4/19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BA8BBC-C7A1-4B87-B8FD-41E6853B76E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9083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934644" y="342900"/>
            <a:ext cx="2949178" cy="1200150"/>
          </a:xfrm>
        </p:spPr>
        <p:txBody>
          <a:bodyPr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4082125" y="740570"/>
            <a:ext cx="4629150" cy="3655219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934644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7A5C98-EEA3-4643-83DB-4B0370878815}" type="datetimeFigureOut">
              <a:rPr lang="zh-CN" altLang="en-US"/>
              <a:pPr>
                <a:defRPr/>
              </a:pPr>
              <a:t>2018/4/19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51E9AE-2287-43DE-A018-F0BBBA679F6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4370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6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6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6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6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93" b="2000"/>
          <a:stretch>
            <a:fillRect/>
          </a:stretch>
        </p:blipFill>
        <p:spPr bwMode="auto">
          <a:xfrm>
            <a:off x="6034088" y="3611563"/>
            <a:ext cx="3109912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图片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图片 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3275"/>
            <a:ext cx="91440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KSO_BT1"/>
          <p:cNvSpPr>
            <a:spLocks noGrp="1"/>
          </p:cNvSpPr>
          <p:nvPr>
            <p:ph type="title"/>
          </p:nvPr>
        </p:nvSpPr>
        <p:spPr bwMode="auto">
          <a:xfrm>
            <a:off x="419100" y="122238"/>
            <a:ext cx="82915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 smtClean="0"/>
          </a:p>
        </p:txBody>
      </p:sp>
      <p:sp>
        <p:nvSpPr>
          <p:cNvPr id="4" name="KSO_FD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038AF4E-2BBE-46AB-BC7F-1D0A9282ACA0}" type="datetimeFigureOut">
              <a:rPr lang="zh-CN" altLang="en-US"/>
              <a:pPr>
                <a:defRPr/>
              </a:pPr>
              <a:t>2018/4/19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898989"/>
                </a:solidFill>
              </a:defRPr>
            </a:lvl1pPr>
          </a:lstStyle>
          <a:p>
            <a:fld id="{F8599F40-5C04-49A5-AA3A-AD1DAC2B0590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1033" name="KSO_BC1"/>
          <p:cNvSpPr>
            <a:spLocks noGrp="1"/>
          </p:cNvSpPr>
          <p:nvPr>
            <p:ph type="body" idx="1"/>
          </p:nvPr>
        </p:nvSpPr>
        <p:spPr bwMode="auto">
          <a:xfrm>
            <a:off x="419100" y="769938"/>
            <a:ext cx="8291513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75" r:id="rId8"/>
    <p:sldLayoutId id="2147483776" r:id="rId9"/>
    <p:sldLayoutId id="2147483759" r:id="rId10"/>
    <p:sldLayoutId id="2147483777" r:id="rId11"/>
  </p:sldLayoutIdLst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 kern="1200">
          <a:solidFill>
            <a:srgbClr val="339AF1"/>
          </a:solidFill>
          <a:latin typeface="+mj-ea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339AF1"/>
          </a:solidFill>
          <a:latin typeface="微软雅黑" pitchFamily="34" charset="-122"/>
          <a:ea typeface="微软雅黑" pitchFamily="34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339AF1"/>
          </a:solidFill>
          <a:latin typeface="微软雅黑" pitchFamily="34" charset="-122"/>
          <a:ea typeface="微软雅黑" pitchFamily="34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339AF1"/>
          </a:solidFill>
          <a:latin typeface="微软雅黑" pitchFamily="34" charset="-122"/>
          <a:ea typeface="微软雅黑" pitchFamily="34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339AF1"/>
          </a:solidFill>
          <a:latin typeface="微软雅黑" pitchFamily="34" charset="-122"/>
          <a:ea typeface="微软雅黑" pitchFamily="34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339AF1"/>
          </a:solidFill>
          <a:latin typeface="微软雅黑" pitchFamily="34" charset="-122"/>
          <a:ea typeface="微软雅黑" pitchFamily="34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339AF1"/>
          </a:solidFill>
          <a:latin typeface="微软雅黑" pitchFamily="34" charset="-122"/>
          <a:ea typeface="微软雅黑" pitchFamily="34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339AF1"/>
          </a:solidFill>
          <a:latin typeface="微软雅黑" pitchFamily="34" charset="-122"/>
          <a:ea typeface="微软雅黑" pitchFamily="34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339AF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266700" indent="-266700" algn="just" defTabSz="685800" rtl="0" eaLnBrk="0" fontAlgn="base" hangingPunct="0">
        <a:lnSpc>
          <a:spcPct val="110000"/>
        </a:lnSpc>
        <a:spcBef>
          <a:spcPts val="1350"/>
        </a:spcBef>
        <a:spcAft>
          <a:spcPct val="0"/>
        </a:spcAft>
        <a:buClr>
          <a:srgbClr val="339AF1"/>
        </a:buClr>
        <a:buSzPct val="100000"/>
        <a:buFont typeface="Wingdings 3" panose="05040102010807070707" pitchFamily="18" charset="2"/>
        <a:buChar char=""/>
        <a:defRPr sz="1500" kern="1200">
          <a:solidFill>
            <a:srgbClr val="339AF1"/>
          </a:solidFill>
          <a:latin typeface="+mj-ea"/>
          <a:ea typeface="+mj-ea"/>
          <a:cs typeface="+mn-cs"/>
        </a:defRPr>
      </a:lvl1pPr>
      <a:lvl2pPr marL="266700" indent="-266700" algn="just" defTabSz="685800" rtl="0" eaLnBrk="0" fontAlgn="base" hangingPunct="0">
        <a:lnSpc>
          <a:spcPct val="130000"/>
        </a:lnSpc>
        <a:spcBef>
          <a:spcPct val="0"/>
        </a:spcBef>
        <a:spcAft>
          <a:spcPts val="450"/>
        </a:spcAft>
        <a:buClr>
          <a:srgbClr val="A1ACD7"/>
        </a:buClr>
        <a:buFont typeface="幼圆" panose="02010509060101010101" pitchFamily="49" charset="-122"/>
        <a:buChar char=" "/>
        <a:defRPr sz="1200" kern="1200">
          <a:solidFill>
            <a:srgbClr val="7D7D7D"/>
          </a:solidFill>
          <a:latin typeface="+mn-ea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"/>
            <a:ext cx="9144000" cy="514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419100" y="122238"/>
            <a:ext cx="8291513" cy="5238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  <a:sp3d extrusionH="57150">
              <a:bevelT w="38100" h="38100" prst="convex"/>
            </a:sp3d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4" name="KSO_FD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srgbClr val="47494B">
                    <a:tint val="75000"/>
                  </a:srgb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CEA2F06-6327-486D-BA1C-83825F964A24}" type="datetimeFigureOut">
              <a:rPr lang="zh-CN" altLang="en-US"/>
              <a:pPr>
                <a:defRPr/>
              </a:pPr>
              <a:t>2018/4/19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rgbClr val="47494B">
                    <a:tint val="75000"/>
                  </a:srgb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949596"/>
                </a:solidFill>
                <a:ea typeface="幼圆" panose="02010509060101010101" pitchFamily="49" charset="-122"/>
              </a:defRPr>
            </a:lvl1pPr>
          </a:lstStyle>
          <a:p>
            <a:fld id="{1ABC1B9B-4179-401E-B57F-C62B50B71C70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2055" name="KSO_BC1"/>
          <p:cNvSpPr>
            <a:spLocks noGrp="1"/>
          </p:cNvSpPr>
          <p:nvPr>
            <p:ph type="body" idx="1"/>
          </p:nvPr>
        </p:nvSpPr>
        <p:spPr bwMode="auto">
          <a:xfrm>
            <a:off x="427038" y="841375"/>
            <a:ext cx="8293100" cy="408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79" r:id="rId8"/>
    <p:sldLayoutId id="2147483780" r:id="rId9"/>
    <p:sldLayoutId id="2147483766" r:id="rId10"/>
    <p:sldLayoutId id="2147483781" r:id="rId11"/>
  </p:sldLayoutIdLst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 kern="1200">
          <a:solidFill>
            <a:srgbClr val="035388"/>
          </a:solidFill>
          <a:effectLst>
            <a:reflection blurRad="6350" stA="26000" endPos="50000" dist="60007" dir="5400000" sy="-100000" algn="bl" rotWithShape="0"/>
          </a:effectLst>
          <a:latin typeface="Arial Black" panose="020B0A04020102020204" pitchFamily="34" charset="0"/>
          <a:ea typeface="微软雅黑" panose="020B0503020204020204" pitchFamily="34" charset="-122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35388"/>
          </a:solidFill>
          <a:latin typeface="Arial Black" pitchFamily="34" charset="0"/>
          <a:ea typeface="微软雅黑" pitchFamily="34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35388"/>
          </a:solidFill>
          <a:latin typeface="Arial Black" pitchFamily="34" charset="0"/>
          <a:ea typeface="微软雅黑" pitchFamily="34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35388"/>
          </a:solidFill>
          <a:latin typeface="Arial Black" pitchFamily="34" charset="0"/>
          <a:ea typeface="微软雅黑" pitchFamily="34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35388"/>
          </a:solidFill>
          <a:latin typeface="Arial Black" pitchFamily="34" charset="0"/>
          <a:ea typeface="微软雅黑" pitchFamily="34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35388"/>
          </a:solidFill>
          <a:latin typeface="Arial Black" pitchFamily="34" charset="0"/>
          <a:ea typeface="微软雅黑" pitchFamily="34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35388"/>
          </a:solidFill>
          <a:latin typeface="Arial Black" pitchFamily="34" charset="0"/>
          <a:ea typeface="微软雅黑" pitchFamily="34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35388"/>
          </a:solidFill>
          <a:latin typeface="Arial Black" pitchFamily="34" charset="0"/>
          <a:ea typeface="微软雅黑" pitchFamily="34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35388"/>
          </a:solidFill>
          <a:latin typeface="Arial Black" pitchFamily="34" charset="0"/>
          <a:ea typeface="微软雅黑" pitchFamily="34" charset="-122"/>
        </a:defRPr>
      </a:lvl9pPr>
    </p:titleStyle>
    <p:bodyStyle>
      <a:lvl1pPr marL="266700" indent="-266700" algn="just" defTabSz="685800" rtl="0" eaLnBrk="0" fontAlgn="base" hangingPunct="0">
        <a:lnSpc>
          <a:spcPct val="110000"/>
        </a:lnSpc>
        <a:spcBef>
          <a:spcPts val="1350"/>
        </a:spcBef>
        <a:spcAft>
          <a:spcPct val="0"/>
        </a:spcAft>
        <a:buClr>
          <a:srgbClr val="7B93D7"/>
        </a:buClr>
        <a:buSzPct val="110000"/>
        <a:buFont typeface="Webdings" panose="05030102010509060703" pitchFamily="18" charset="2"/>
        <a:buChar char=""/>
        <a:defRPr sz="1500" kern="1200">
          <a:solidFill>
            <a:srgbClr val="1985A7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266700" indent="-266700" algn="just" defTabSz="685800" rtl="0" eaLnBrk="0" fontAlgn="base" hangingPunct="0">
        <a:lnSpc>
          <a:spcPct val="130000"/>
        </a:lnSpc>
        <a:spcBef>
          <a:spcPct val="0"/>
        </a:spcBef>
        <a:spcAft>
          <a:spcPts val="450"/>
        </a:spcAft>
        <a:buClr>
          <a:srgbClr val="7AD0EB"/>
        </a:buClr>
        <a:buFont typeface="幼圆" panose="02010509060101010101" pitchFamily="49" charset="-122"/>
        <a:buChar char=" "/>
        <a:defRPr sz="1200" kern="1200">
          <a:solidFill>
            <a:srgbClr val="646464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9714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3429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685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0287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450" indent="-171450" algn="l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2288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25717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29146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917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3429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685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0287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450" indent="-171450" algn="l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2288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25717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29146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405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3429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685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0287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450" indent="-171450" algn="l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2288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25717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29146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2400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3429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685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0287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450" indent="-171450" algn="l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2288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25717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29146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7.emf"/><Relationship Id="rId7" Type="http://schemas.openxmlformats.org/officeDocument/2006/relationships/image" Target="../media/image41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106955" y="1563638"/>
            <a:ext cx="7104884" cy="523220"/>
          </a:xfrm>
          <a:prstGeom prst="rect">
            <a:avLst/>
          </a:prstGeom>
        </p:spPr>
        <p:txBody>
          <a:bodyPr>
            <a:spAutoFit/>
            <a:scene3d>
              <a:camera prst="orthographicFront">
                <a:rot lat="20999999" lon="0" rev="0"/>
              </a:camera>
              <a:lightRig rig="threePt" dir="t"/>
            </a:scene3d>
            <a:sp3d extrusionH="114300">
              <a:extrusionClr>
                <a:schemeClr val="tx1">
                  <a:lumMod val="85000"/>
                  <a:lumOff val="15000"/>
                </a:schemeClr>
              </a:extrusion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kern="0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800" b="1" kern="0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800" b="1" kern="0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的在线考试与管理系统</a:t>
            </a:r>
            <a:endParaRPr lang="zh-CN" altLang="en-US" sz="2800" b="1" kern="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83768" y="2283718"/>
            <a:ext cx="4833938" cy="707886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zh-CN"/>
            </a:defPPr>
            <a:lvl1pPr algn="ctr">
              <a:defRPr sz="2800" b="1">
                <a:solidFill>
                  <a:srgbClr val="04BFF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kern="0" dirty="0" smtClean="0">
                <a:solidFill>
                  <a:schemeClr val="accent1">
                    <a:lumMod val="50000"/>
                  </a:schemeClr>
                </a:solidFill>
              </a:rPr>
              <a:t>互动交流模块</a:t>
            </a:r>
            <a:r>
              <a:rPr lang="en-US" altLang="zh-CN" sz="2000" kern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000" kern="0" dirty="0" smtClean="0">
                <a:solidFill>
                  <a:schemeClr val="accent1">
                    <a:lumMod val="50000"/>
                  </a:schemeClr>
                </a:solidFill>
              </a:rPr>
              <a:t>--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kern="0" dirty="0" smtClean="0">
                <a:solidFill>
                  <a:schemeClr val="accent1">
                    <a:lumMod val="50000"/>
                  </a:schemeClr>
                </a:solidFill>
              </a:rPr>
              <a:t> 14130120132</a:t>
            </a:r>
            <a:r>
              <a:rPr lang="zh-CN" altLang="en-US" sz="2000" kern="0" dirty="0" smtClean="0">
                <a:solidFill>
                  <a:schemeClr val="accent1">
                    <a:lumMod val="50000"/>
                  </a:schemeClr>
                </a:solidFill>
              </a:rPr>
              <a:t>薛忠良</a:t>
            </a:r>
            <a:endParaRPr lang="en-US" altLang="zh-CN" sz="2000" kern="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图片 7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5380038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35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>
                <p:cTn id="1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/>
              <a:t>私聊和群聊类图</a:t>
            </a:r>
            <a:endParaRPr lang="zh-CN" altLang="en-US" sz="2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771550"/>
            <a:ext cx="3609975" cy="389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4680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/>
              <a:t>语音聊天</a:t>
            </a:r>
            <a:endParaRPr lang="zh-CN" altLang="en-US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532" y="646113"/>
            <a:ext cx="5832648" cy="4371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2179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827584" y="1929399"/>
            <a:ext cx="545277" cy="266429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文件夹传输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987574"/>
            <a:ext cx="5858656" cy="3606121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11510"/>
            <a:ext cx="4710832" cy="4911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19100" y="122238"/>
            <a:ext cx="8291513" cy="523875"/>
          </a:xfrm>
        </p:spPr>
        <p:txBody>
          <a:bodyPr>
            <a:normAutofit/>
          </a:bodyPr>
          <a:lstStyle/>
          <a:p>
            <a:r>
              <a:rPr lang="zh-CN" altLang="en-US" sz="2000" dirty="0" smtClean="0"/>
              <a:t>论坛类图</a:t>
            </a:r>
            <a:endParaRPr lang="zh-CN" altLang="en-US" sz="2000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/>
              <a:t>帖子状态类图</a:t>
            </a:r>
            <a:endParaRPr lang="zh-CN" altLang="en-US" sz="20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29874"/>
            <a:ext cx="4314304" cy="474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2514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/>
              <a:t>论坛发帖类图</a:t>
            </a:r>
            <a:endParaRPr lang="zh-CN" altLang="en-US" sz="20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659831"/>
            <a:ext cx="4536504" cy="459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3099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/>
              <a:t>论坛回帖类图</a:t>
            </a:r>
            <a:endParaRPr lang="zh-CN" altLang="en-US" sz="2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635646"/>
            <a:ext cx="4934410" cy="2934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623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/>
          <p:cNvSpPr txBox="1"/>
          <p:nvPr/>
        </p:nvSpPr>
        <p:spPr>
          <a:xfrm>
            <a:off x="4862464" y="2329488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方正兰亭细黑_GBK" pitchFamily="2" charset="-122"/>
                <a:ea typeface="方正兰亭细黑_GBK" pitchFamily="2" charset="-122"/>
              </a:rPr>
              <a:t>设计</a:t>
            </a:r>
            <a:r>
              <a:rPr kumimoji="0" lang="zh-CN" altLang="en-US" sz="2400" b="0" i="0" u="none" strike="noStrike" kern="1200" cap="none" spc="3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细黑_GBK" pitchFamily="2" charset="-122"/>
                <a:ea typeface="方正兰亭细黑_GBK" pitchFamily="2" charset="-122"/>
                <a:cs typeface="+mn-cs"/>
              </a:rPr>
              <a:t>阶段</a:t>
            </a:r>
            <a:endParaRPr kumimoji="0" lang="zh-CN" altLang="en-US" sz="24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兰亭细黑_GBK" pitchFamily="2" charset="-122"/>
              <a:ea typeface="方正兰亭细黑_GBK" pitchFamily="2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980431" y="1940247"/>
            <a:ext cx="1301106" cy="1301106"/>
            <a:chOff x="2683251" y="1980687"/>
            <a:chExt cx="1301106" cy="1301106"/>
          </a:xfrm>
          <a:solidFill>
            <a:schemeClr val="tx2">
              <a:lumMod val="50000"/>
            </a:schemeClr>
          </a:solidFill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8" name="椭圆 87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057745" y="2185261"/>
              <a:ext cx="552117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800" noProof="0" dirty="0">
                  <a:solidFill>
                    <a:prstClr val="white"/>
                  </a:solidFill>
                  <a:latin typeface="Watford DB" pitchFamily="2" charset="0"/>
                  <a:ea typeface="造字工房劲黑（非商用）常规体" pitchFamily="50" charset="-122"/>
                </a:rPr>
                <a:t>2</a:t>
              </a: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Watford DB" pitchFamily="2" charset="0"/>
                <a:ea typeface="造字工房劲黑（非商用）常规体" pitchFamily="50" charset="-122"/>
                <a:cs typeface="+mn-cs"/>
              </a:endParaRPr>
            </a:p>
          </p:txBody>
        </p:sp>
      </p:grpSp>
      <p:cxnSp>
        <p:nvCxnSpPr>
          <p:cNvPr id="38" name="直接连接符 37"/>
          <p:cNvCxnSpPr/>
          <p:nvPr/>
        </p:nvCxnSpPr>
        <p:spPr>
          <a:xfrm flipV="1">
            <a:off x="4572000" y="1940248"/>
            <a:ext cx="0" cy="130110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4020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矩形 31"/>
          <p:cNvSpPr>
            <a:spLocks noChangeArrowheads="1"/>
          </p:cNvSpPr>
          <p:nvPr/>
        </p:nvSpPr>
        <p:spPr bwMode="auto">
          <a:xfrm>
            <a:off x="0" y="1"/>
            <a:ext cx="9144000" cy="1908572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2F2F2"/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>
              <a:defRPr/>
            </a:pPr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29699" name="文本框 4"/>
          <p:cNvSpPr txBox="1">
            <a:spLocks noChangeArrowheads="1"/>
          </p:cNvSpPr>
          <p:nvPr/>
        </p:nvSpPr>
        <p:spPr bwMode="auto">
          <a:xfrm>
            <a:off x="3885010" y="803673"/>
            <a:ext cx="139660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>
              <a:defRPr/>
            </a:pPr>
            <a:r>
              <a:rPr lang="zh-CN" altLang="en-US" sz="3600" dirty="0">
                <a:solidFill>
                  <a:srgbClr val="003F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</a:p>
        </p:txBody>
      </p:sp>
      <p:cxnSp>
        <p:nvCxnSpPr>
          <p:cNvPr id="29700" name="直接连接符 5"/>
          <p:cNvCxnSpPr>
            <a:cxnSpLocks noChangeShapeType="1"/>
          </p:cNvCxnSpPr>
          <p:nvPr/>
        </p:nvCxnSpPr>
        <p:spPr bwMode="auto">
          <a:xfrm>
            <a:off x="5187554" y="1145381"/>
            <a:ext cx="611981" cy="0"/>
          </a:xfrm>
          <a:prstGeom prst="line">
            <a:avLst/>
          </a:prstGeom>
          <a:noFill/>
          <a:ln w="38100">
            <a:solidFill>
              <a:srgbClr val="013668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01" name="直接连接符 6"/>
          <p:cNvCxnSpPr>
            <a:cxnSpLocks noChangeShapeType="1"/>
          </p:cNvCxnSpPr>
          <p:nvPr/>
        </p:nvCxnSpPr>
        <p:spPr bwMode="auto">
          <a:xfrm>
            <a:off x="3399235" y="1145381"/>
            <a:ext cx="611981" cy="0"/>
          </a:xfrm>
          <a:prstGeom prst="line">
            <a:avLst/>
          </a:prstGeom>
          <a:noFill/>
          <a:ln w="38100">
            <a:solidFill>
              <a:srgbClr val="013668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02" name="直接连接符 7"/>
          <p:cNvCxnSpPr>
            <a:cxnSpLocks noChangeShapeType="1"/>
          </p:cNvCxnSpPr>
          <p:nvPr/>
        </p:nvCxnSpPr>
        <p:spPr bwMode="auto">
          <a:xfrm>
            <a:off x="3399235" y="1707356"/>
            <a:ext cx="2400300" cy="0"/>
          </a:xfrm>
          <a:prstGeom prst="line">
            <a:avLst/>
          </a:prstGeom>
          <a:noFill/>
          <a:ln w="38100">
            <a:solidFill>
              <a:srgbClr val="013668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03" name="直接连接符 8"/>
          <p:cNvCxnSpPr>
            <a:cxnSpLocks noChangeShapeType="1"/>
          </p:cNvCxnSpPr>
          <p:nvPr/>
        </p:nvCxnSpPr>
        <p:spPr bwMode="auto">
          <a:xfrm>
            <a:off x="3407569" y="1145381"/>
            <a:ext cx="0" cy="561975"/>
          </a:xfrm>
          <a:prstGeom prst="line">
            <a:avLst/>
          </a:prstGeom>
          <a:noFill/>
          <a:ln w="38100">
            <a:solidFill>
              <a:srgbClr val="013668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04" name="直接连接符 9"/>
          <p:cNvCxnSpPr>
            <a:cxnSpLocks noChangeShapeType="1"/>
          </p:cNvCxnSpPr>
          <p:nvPr/>
        </p:nvCxnSpPr>
        <p:spPr bwMode="auto">
          <a:xfrm>
            <a:off x="5791200" y="1145381"/>
            <a:ext cx="0" cy="561975"/>
          </a:xfrm>
          <a:prstGeom prst="line">
            <a:avLst/>
          </a:prstGeom>
          <a:noFill/>
          <a:ln w="38100">
            <a:solidFill>
              <a:srgbClr val="013668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06" name="直接连接符 11"/>
          <p:cNvCxnSpPr>
            <a:cxnSpLocks noChangeShapeType="1"/>
          </p:cNvCxnSpPr>
          <p:nvPr/>
        </p:nvCxnSpPr>
        <p:spPr bwMode="auto">
          <a:xfrm>
            <a:off x="1504951" y="1812131"/>
            <a:ext cx="6204347" cy="0"/>
          </a:xfrm>
          <a:prstGeom prst="line">
            <a:avLst/>
          </a:prstGeom>
          <a:noFill/>
          <a:ln w="6350">
            <a:solidFill>
              <a:srgbClr val="013668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707" name="任意多边形 12"/>
          <p:cNvSpPr>
            <a:spLocks noChangeArrowheads="1"/>
          </p:cNvSpPr>
          <p:nvPr/>
        </p:nvSpPr>
        <p:spPr bwMode="auto">
          <a:xfrm>
            <a:off x="2481858" y="2461852"/>
            <a:ext cx="1502569" cy="565547"/>
          </a:xfrm>
          <a:custGeom>
            <a:avLst/>
            <a:gdLst>
              <a:gd name="T0" fmla="*/ 973227 w 1284514"/>
              <a:gd name="T1" fmla="*/ 0 h 772886"/>
              <a:gd name="T2" fmla="*/ 0 w 1284514"/>
              <a:gd name="T3" fmla="*/ 0 h 772886"/>
              <a:gd name="T4" fmla="*/ 0 w 1284514"/>
              <a:gd name="T5" fmla="*/ 735698 h 772886"/>
              <a:gd name="T6" fmla="*/ 3124693 w 1284514"/>
              <a:gd name="T7" fmla="*/ 735698 h 772886"/>
              <a:gd name="T8" fmla="*/ 3124693 w 1284514"/>
              <a:gd name="T9" fmla="*/ 3466 h 772886"/>
              <a:gd name="T10" fmla="*/ 2308037 w 1284514"/>
              <a:gd name="T11" fmla="*/ 301 h 77288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284514" h="772886">
                <a:moveTo>
                  <a:pt x="400079" y="0"/>
                </a:moveTo>
                <a:lnTo>
                  <a:pt x="0" y="0"/>
                </a:lnTo>
                <a:lnTo>
                  <a:pt x="0" y="772886"/>
                </a:lnTo>
                <a:lnTo>
                  <a:pt x="1284514" y="772886"/>
                </a:lnTo>
                <a:lnTo>
                  <a:pt x="1284514" y="3642"/>
                </a:lnTo>
                <a:lnTo>
                  <a:pt x="948799" y="317"/>
                </a:lnTo>
              </a:path>
            </a:pathLst>
          </a:custGeom>
          <a:noFill/>
          <a:ln w="1905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685800" eaLnBrk="0" hangingPunct="0">
              <a:defRPr/>
            </a:pPr>
            <a:endParaRPr lang="zh-CN" altLang="en-US" sz="135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9708" name="文本框 13"/>
          <p:cNvSpPr txBox="1">
            <a:spLocks noChangeArrowheads="1"/>
          </p:cNvSpPr>
          <p:nvPr/>
        </p:nvSpPr>
        <p:spPr bwMode="auto">
          <a:xfrm>
            <a:off x="3014081" y="2130211"/>
            <a:ext cx="4905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>
              <a:defRPr/>
            </a:pPr>
            <a:r>
              <a:rPr lang="en-US" altLang="zh-CN">
                <a:solidFill>
                  <a:srgbClr val="FFFFFF"/>
                </a:solidFill>
                <a:latin typeface="Impact" panose="020B0806030902050204" pitchFamily="34" charset="0"/>
              </a:rPr>
              <a:t>1</a:t>
            </a:r>
            <a:endParaRPr lang="zh-CN" altLang="en-US">
              <a:solidFill>
                <a:srgbClr val="FFFFFF"/>
              </a:solidFill>
              <a:latin typeface="Impact" panose="020B0806030902050204" pitchFamily="34" charset="0"/>
            </a:endParaRPr>
          </a:p>
        </p:txBody>
      </p:sp>
      <p:sp>
        <p:nvSpPr>
          <p:cNvPr id="29709" name="文本框 14"/>
          <p:cNvSpPr txBox="1">
            <a:spLocks noChangeArrowheads="1"/>
          </p:cNvSpPr>
          <p:nvPr/>
        </p:nvSpPr>
        <p:spPr bwMode="auto">
          <a:xfrm>
            <a:off x="2533054" y="2548868"/>
            <a:ext cx="14001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>
              <a:defRPr/>
            </a:pP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数据字典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710" name="任意多边形 15"/>
          <p:cNvSpPr>
            <a:spLocks noChangeArrowheads="1"/>
          </p:cNvSpPr>
          <p:nvPr/>
        </p:nvSpPr>
        <p:spPr bwMode="auto">
          <a:xfrm>
            <a:off x="5179219" y="2440909"/>
            <a:ext cx="1502569" cy="565547"/>
          </a:xfrm>
          <a:custGeom>
            <a:avLst/>
            <a:gdLst>
              <a:gd name="T0" fmla="*/ 973227 w 1284514"/>
              <a:gd name="T1" fmla="*/ 0 h 772886"/>
              <a:gd name="T2" fmla="*/ 0 w 1284514"/>
              <a:gd name="T3" fmla="*/ 0 h 772886"/>
              <a:gd name="T4" fmla="*/ 0 w 1284514"/>
              <a:gd name="T5" fmla="*/ 735698 h 772886"/>
              <a:gd name="T6" fmla="*/ 3124693 w 1284514"/>
              <a:gd name="T7" fmla="*/ 735698 h 772886"/>
              <a:gd name="T8" fmla="*/ 3124693 w 1284514"/>
              <a:gd name="T9" fmla="*/ 3466 h 772886"/>
              <a:gd name="T10" fmla="*/ 2308037 w 1284514"/>
              <a:gd name="T11" fmla="*/ 301 h 77288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284514" h="772886">
                <a:moveTo>
                  <a:pt x="400079" y="0"/>
                </a:moveTo>
                <a:lnTo>
                  <a:pt x="0" y="0"/>
                </a:lnTo>
                <a:lnTo>
                  <a:pt x="0" y="772886"/>
                </a:lnTo>
                <a:lnTo>
                  <a:pt x="1284514" y="772886"/>
                </a:lnTo>
                <a:lnTo>
                  <a:pt x="1284514" y="3642"/>
                </a:lnTo>
                <a:lnTo>
                  <a:pt x="948799" y="317"/>
                </a:lnTo>
              </a:path>
            </a:pathLst>
          </a:custGeom>
          <a:noFill/>
          <a:ln w="1905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685800" eaLnBrk="0" hangingPunct="0">
              <a:defRPr/>
            </a:pPr>
            <a:endParaRPr lang="zh-CN" altLang="en-US" sz="135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9711" name="文本框 16"/>
          <p:cNvSpPr txBox="1">
            <a:spLocks noChangeArrowheads="1"/>
          </p:cNvSpPr>
          <p:nvPr/>
        </p:nvSpPr>
        <p:spPr bwMode="auto">
          <a:xfrm>
            <a:off x="5743912" y="2161671"/>
            <a:ext cx="4905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>
              <a:defRPr/>
            </a:pPr>
            <a:r>
              <a:rPr lang="en-US" altLang="zh-CN" dirty="0">
                <a:solidFill>
                  <a:srgbClr val="FFFFFF"/>
                </a:solidFill>
                <a:latin typeface="Impact" panose="020B0806030902050204" pitchFamily="34" charset="0"/>
              </a:rPr>
              <a:t>2</a:t>
            </a:r>
            <a:endParaRPr lang="zh-CN" altLang="en-US" dirty="0">
              <a:solidFill>
                <a:srgbClr val="FFFFFF"/>
              </a:solidFill>
              <a:latin typeface="Impact" panose="020B0806030902050204" pitchFamily="34" charset="0"/>
            </a:endParaRPr>
          </a:p>
        </p:txBody>
      </p:sp>
      <p:sp>
        <p:nvSpPr>
          <p:cNvPr id="29712" name="文本框 17"/>
          <p:cNvSpPr txBox="1">
            <a:spLocks noChangeArrowheads="1"/>
          </p:cNvSpPr>
          <p:nvPr/>
        </p:nvSpPr>
        <p:spPr bwMode="auto">
          <a:xfrm>
            <a:off x="5281613" y="2504121"/>
            <a:ext cx="14001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>
              <a:defRPr/>
            </a:pP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数据库设计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713" name="任意多边形 18"/>
          <p:cNvSpPr>
            <a:spLocks noChangeArrowheads="1"/>
          </p:cNvSpPr>
          <p:nvPr/>
        </p:nvSpPr>
        <p:spPr bwMode="auto">
          <a:xfrm>
            <a:off x="1437388" y="3676908"/>
            <a:ext cx="1502569" cy="565547"/>
          </a:xfrm>
          <a:custGeom>
            <a:avLst/>
            <a:gdLst>
              <a:gd name="T0" fmla="*/ 973227 w 1284514"/>
              <a:gd name="T1" fmla="*/ 0 h 772886"/>
              <a:gd name="T2" fmla="*/ 0 w 1284514"/>
              <a:gd name="T3" fmla="*/ 0 h 772886"/>
              <a:gd name="T4" fmla="*/ 0 w 1284514"/>
              <a:gd name="T5" fmla="*/ 735698 h 772886"/>
              <a:gd name="T6" fmla="*/ 3124693 w 1284514"/>
              <a:gd name="T7" fmla="*/ 735698 h 772886"/>
              <a:gd name="T8" fmla="*/ 3124693 w 1284514"/>
              <a:gd name="T9" fmla="*/ 3466 h 772886"/>
              <a:gd name="T10" fmla="*/ 2308037 w 1284514"/>
              <a:gd name="T11" fmla="*/ 301 h 77288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284514" h="772886">
                <a:moveTo>
                  <a:pt x="400079" y="0"/>
                </a:moveTo>
                <a:lnTo>
                  <a:pt x="0" y="0"/>
                </a:lnTo>
                <a:lnTo>
                  <a:pt x="0" y="772886"/>
                </a:lnTo>
                <a:lnTo>
                  <a:pt x="1284514" y="772886"/>
                </a:lnTo>
                <a:lnTo>
                  <a:pt x="1284514" y="3642"/>
                </a:lnTo>
                <a:lnTo>
                  <a:pt x="948799" y="317"/>
                </a:lnTo>
              </a:path>
            </a:pathLst>
          </a:custGeom>
          <a:noFill/>
          <a:ln w="1905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685800" eaLnBrk="0" hangingPunct="0">
              <a:defRPr/>
            </a:pPr>
            <a:endParaRPr lang="zh-CN" altLang="en-US" sz="135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9714" name="文本框 19"/>
          <p:cNvSpPr txBox="1">
            <a:spLocks noChangeArrowheads="1"/>
          </p:cNvSpPr>
          <p:nvPr/>
        </p:nvSpPr>
        <p:spPr bwMode="auto">
          <a:xfrm>
            <a:off x="1920477" y="3395801"/>
            <a:ext cx="4905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>
              <a:defRPr/>
            </a:pPr>
            <a:r>
              <a:rPr lang="en-US" altLang="zh-CN" dirty="0">
                <a:solidFill>
                  <a:srgbClr val="FFFFFF"/>
                </a:solidFill>
                <a:latin typeface="Impact" panose="020B0806030902050204" pitchFamily="34" charset="0"/>
              </a:rPr>
              <a:t>3</a:t>
            </a:r>
            <a:endParaRPr lang="zh-CN" altLang="en-US" dirty="0">
              <a:solidFill>
                <a:srgbClr val="FFFFFF"/>
              </a:solidFill>
              <a:latin typeface="Impact" panose="020B0806030902050204" pitchFamily="34" charset="0"/>
            </a:endParaRPr>
          </a:p>
        </p:txBody>
      </p:sp>
      <p:sp>
        <p:nvSpPr>
          <p:cNvPr id="29715" name="文本框 20"/>
          <p:cNvSpPr txBox="1">
            <a:spLocks noChangeArrowheads="1"/>
          </p:cNvSpPr>
          <p:nvPr/>
        </p:nvSpPr>
        <p:spPr bwMode="auto">
          <a:xfrm>
            <a:off x="1465659" y="3775014"/>
            <a:ext cx="14001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>
              <a:defRPr/>
            </a:pP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鲁棒分析</a:t>
            </a:r>
          </a:p>
        </p:txBody>
      </p:sp>
      <p:sp>
        <p:nvSpPr>
          <p:cNvPr id="29716" name="文本框 21"/>
          <p:cNvSpPr txBox="1">
            <a:spLocks noChangeArrowheads="1"/>
          </p:cNvSpPr>
          <p:nvPr/>
        </p:nvSpPr>
        <p:spPr bwMode="auto">
          <a:xfrm>
            <a:off x="1276350" y="1660923"/>
            <a:ext cx="37861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defRPr/>
            </a:pPr>
            <a:r>
              <a:rPr lang="en-US" altLang="zh-CN" sz="1500">
                <a:solidFill>
                  <a:srgbClr val="003F78"/>
                </a:solidFill>
              </a:rPr>
              <a:t>&gt;</a:t>
            </a:r>
            <a:endParaRPr lang="zh-CN" altLang="en-US" sz="1500">
              <a:solidFill>
                <a:srgbClr val="003F78"/>
              </a:solidFill>
            </a:endParaRPr>
          </a:p>
        </p:txBody>
      </p:sp>
      <p:sp>
        <p:nvSpPr>
          <p:cNvPr id="29717" name="文本框 22"/>
          <p:cNvSpPr txBox="1">
            <a:spLocks noChangeArrowheads="1"/>
          </p:cNvSpPr>
          <p:nvPr/>
        </p:nvSpPr>
        <p:spPr bwMode="auto">
          <a:xfrm flipV="1">
            <a:off x="7579519" y="1675210"/>
            <a:ext cx="37861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defRPr/>
            </a:pPr>
            <a:r>
              <a:rPr lang="en-US" altLang="zh-CN" sz="1500">
                <a:solidFill>
                  <a:srgbClr val="003F78"/>
                </a:solidFill>
              </a:rPr>
              <a:t>&gt;</a:t>
            </a:r>
            <a:endParaRPr lang="zh-CN" altLang="en-US" sz="1500">
              <a:solidFill>
                <a:srgbClr val="003F78"/>
              </a:solidFill>
            </a:endParaRPr>
          </a:p>
        </p:txBody>
      </p:sp>
      <p:sp>
        <p:nvSpPr>
          <p:cNvPr id="29718" name="任意多边形 25"/>
          <p:cNvSpPr>
            <a:spLocks noChangeArrowheads="1"/>
          </p:cNvSpPr>
          <p:nvPr/>
        </p:nvSpPr>
        <p:spPr bwMode="auto">
          <a:xfrm>
            <a:off x="3756089" y="3639916"/>
            <a:ext cx="1475181" cy="579406"/>
          </a:xfrm>
          <a:custGeom>
            <a:avLst/>
            <a:gdLst>
              <a:gd name="T0" fmla="*/ 971686 w 1284514"/>
              <a:gd name="T1" fmla="*/ 0 h 772886"/>
              <a:gd name="T2" fmla="*/ 0 w 1284514"/>
              <a:gd name="T3" fmla="*/ 0 h 772886"/>
              <a:gd name="T4" fmla="*/ 0 w 1284514"/>
              <a:gd name="T5" fmla="*/ 735698 h 772886"/>
              <a:gd name="T6" fmla="*/ 3119744 w 1284514"/>
              <a:gd name="T7" fmla="*/ 735698 h 772886"/>
              <a:gd name="T8" fmla="*/ 3119744 w 1284514"/>
              <a:gd name="T9" fmla="*/ 3466 h 772886"/>
              <a:gd name="T10" fmla="*/ 2304381 w 1284514"/>
              <a:gd name="T11" fmla="*/ 301 h 77288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284514" h="772886">
                <a:moveTo>
                  <a:pt x="400079" y="0"/>
                </a:moveTo>
                <a:lnTo>
                  <a:pt x="0" y="0"/>
                </a:lnTo>
                <a:lnTo>
                  <a:pt x="0" y="772886"/>
                </a:lnTo>
                <a:lnTo>
                  <a:pt x="1284514" y="772886"/>
                </a:lnTo>
                <a:lnTo>
                  <a:pt x="1284514" y="3642"/>
                </a:lnTo>
                <a:lnTo>
                  <a:pt x="948799" y="317"/>
                </a:lnTo>
              </a:path>
            </a:pathLst>
          </a:custGeom>
          <a:noFill/>
          <a:ln w="1905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685800" eaLnBrk="0" hangingPunct="0">
              <a:defRPr/>
            </a:pPr>
            <a:endParaRPr lang="zh-CN" altLang="en-US" sz="135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9719" name="文本框 26"/>
          <p:cNvSpPr txBox="1">
            <a:spLocks noChangeArrowheads="1"/>
          </p:cNvSpPr>
          <p:nvPr/>
        </p:nvSpPr>
        <p:spPr bwMode="auto">
          <a:xfrm>
            <a:off x="4285737" y="3334821"/>
            <a:ext cx="4917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>
              <a:defRPr/>
            </a:pPr>
            <a:r>
              <a:rPr lang="en-US" altLang="zh-CN" dirty="0">
                <a:solidFill>
                  <a:srgbClr val="FFFFFF"/>
                </a:solidFill>
                <a:latin typeface="Impact" panose="020B0806030902050204" pitchFamily="34" charset="0"/>
              </a:rPr>
              <a:t>4</a:t>
            </a:r>
            <a:endParaRPr lang="zh-CN" altLang="en-US" dirty="0">
              <a:solidFill>
                <a:srgbClr val="FFFFFF"/>
              </a:solidFill>
              <a:latin typeface="Impact" panose="020B0806030902050204" pitchFamily="34" charset="0"/>
            </a:endParaRPr>
          </a:p>
        </p:txBody>
      </p:sp>
      <p:sp>
        <p:nvSpPr>
          <p:cNvPr id="29720" name="文本框 27"/>
          <p:cNvSpPr txBox="1">
            <a:spLocks noChangeArrowheads="1"/>
          </p:cNvSpPr>
          <p:nvPr/>
        </p:nvSpPr>
        <p:spPr bwMode="auto">
          <a:xfrm>
            <a:off x="3805520" y="3636515"/>
            <a:ext cx="145216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>
              <a:defRPr/>
            </a:pP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方案说明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任意多边形 25"/>
          <p:cNvSpPr>
            <a:spLocks noChangeArrowheads="1"/>
          </p:cNvSpPr>
          <p:nvPr/>
        </p:nvSpPr>
        <p:spPr bwMode="auto">
          <a:xfrm>
            <a:off x="6145012" y="3583782"/>
            <a:ext cx="1541149" cy="609768"/>
          </a:xfrm>
          <a:custGeom>
            <a:avLst/>
            <a:gdLst>
              <a:gd name="T0" fmla="*/ 971686 w 1284514"/>
              <a:gd name="T1" fmla="*/ 0 h 772886"/>
              <a:gd name="T2" fmla="*/ 0 w 1284514"/>
              <a:gd name="T3" fmla="*/ 0 h 772886"/>
              <a:gd name="T4" fmla="*/ 0 w 1284514"/>
              <a:gd name="T5" fmla="*/ 735698 h 772886"/>
              <a:gd name="T6" fmla="*/ 3119744 w 1284514"/>
              <a:gd name="T7" fmla="*/ 735698 h 772886"/>
              <a:gd name="T8" fmla="*/ 3119744 w 1284514"/>
              <a:gd name="T9" fmla="*/ 3466 h 772886"/>
              <a:gd name="T10" fmla="*/ 2304381 w 1284514"/>
              <a:gd name="T11" fmla="*/ 301 h 77288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284514" h="772886">
                <a:moveTo>
                  <a:pt x="400079" y="0"/>
                </a:moveTo>
                <a:lnTo>
                  <a:pt x="0" y="0"/>
                </a:lnTo>
                <a:lnTo>
                  <a:pt x="0" y="772886"/>
                </a:lnTo>
                <a:lnTo>
                  <a:pt x="1284514" y="772886"/>
                </a:lnTo>
                <a:lnTo>
                  <a:pt x="1284514" y="3642"/>
                </a:lnTo>
                <a:lnTo>
                  <a:pt x="948799" y="317"/>
                </a:lnTo>
              </a:path>
            </a:pathLst>
          </a:custGeom>
          <a:noFill/>
          <a:ln w="1905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685800" eaLnBrk="0" hangingPunct="0">
              <a:defRPr/>
            </a:pPr>
            <a:endParaRPr lang="zh-CN" altLang="en-US" sz="135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5" name="文本框 26"/>
          <p:cNvSpPr txBox="1">
            <a:spLocks noChangeArrowheads="1"/>
          </p:cNvSpPr>
          <p:nvPr/>
        </p:nvSpPr>
        <p:spPr bwMode="auto">
          <a:xfrm>
            <a:off x="6689015" y="3334821"/>
            <a:ext cx="4917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>
              <a:defRPr/>
            </a:pPr>
            <a:r>
              <a:rPr lang="en-US" altLang="zh-CN" dirty="0">
                <a:solidFill>
                  <a:srgbClr val="FFFFFF"/>
                </a:solidFill>
                <a:latin typeface="Impact" panose="020B0806030902050204" pitchFamily="34" charset="0"/>
              </a:rPr>
              <a:t>5</a:t>
            </a:r>
            <a:endParaRPr lang="zh-CN" altLang="en-US" dirty="0">
              <a:solidFill>
                <a:srgbClr val="FFFFFF"/>
              </a:solidFill>
              <a:latin typeface="Impact" panose="020B0806030902050204" pitchFamily="34" charset="0"/>
            </a:endParaRPr>
          </a:p>
        </p:txBody>
      </p:sp>
      <p:sp>
        <p:nvSpPr>
          <p:cNvPr id="26" name="文本框 27"/>
          <p:cNvSpPr txBox="1">
            <a:spLocks noChangeArrowheads="1"/>
          </p:cNvSpPr>
          <p:nvPr/>
        </p:nvSpPr>
        <p:spPr bwMode="auto">
          <a:xfrm>
            <a:off x="6145012" y="3691356"/>
            <a:ext cx="14521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>
              <a:defRPr/>
            </a:pP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297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文本框 3"/>
          <p:cNvSpPr txBox="1">
            <a:spLocks noChangeArrowheads="1"/>
          </p:cNvSpPr>
          <p:nvPr/>
        </p:nvSpPr>
        <p:spPr bwMode="auto">
          <a:xfrm>
            <a:off x="2814316" y="3012406"/>
            <a:ext cx="3629892" cy="508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>
              <a:defRPr/>
            </a:pPr>
            <a:r>
              <a:rPr lang="zh-CN" altLang="en-US" sz="27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数据字典</a:t>
            </a:r>
            <a:endParaRPr lang="zh-CN" altLang="en-US" sz="27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723" name="椭圆 4"/>
          <p:cNvGrpSpPr/>
          <p:nvPr/>
        </p:nvGrpSpPr>
        <p:grpSpPr bwMode="auto">
          <a:xfrm>
            <a:off x="4129088" y="1357313"/>
            <a:ext cx="1151335" cy="1152525"/>
            <a:chOff x="0" y="0"/>
            <a:chExt cx="967" cy="968"/>
          </a:xfrm>
        </p:grpSpPr>
        <p:pic>
          <p:nvPicPr>
            <p:cNvPr id="30733" name="椭圆 4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67" cy="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34" name="Text Box 5"/>
            <p:cNvSpPr txBox="1">
              <a:spLocks noChangeArrowheads="1"/>
            </p:cNvSpPr>
            <p:nvPr/>
          </p:nvSpPr>
          <p:spPr bwMode="auto">
            <a:xfrm>
              <a:off x="143" y="141"/>
              <a:ext cx="684" cy="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endParaRPr lang="zh-CN" altLang="en-US" sz="1350">
                <a:solidFill>
                  <a:srgbClr val="FFFFFF"/>
                </a:solidFill>
              </a:endParaRPr>
            </a:p>
          </p:txBody>
        </p:sp>
      </p:grpSp>
      <p:sp>
        <p:nvSpPr>
          <p:cNvPr id="30724" name="文本框 2"/>
          <p:cNvSpPr txBox="1">
            <a:spLocks noChangeArrowheads="1"/>
          </p:cNvSpPr>
          <p:nvPr/>
        </p:nvSpPr>
        <p:spPr bwMode="auto">
          <a:xfrm>
            <a:off x="4461272" y="1585913"/>
            <a:ext cx="490538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>
              <a:defRPr/>
            </a:pPr>
            <a:r>
              <a:rPr lang="en-US" altLang="zh-CN" sz="4050" dirty="0">
                <a:solidFill>
                  <a:srgbClr val="003F78"/>
                </a:solidFill>
                <a:latin typeface="Impact" panose="020B0806030902050204" pitchFamily="34" charset="0"/>
              </a:rPr>
              <a:t>1</a:t>
            </a:r>
            <a:endParaRPr lang="zh-CN" altLang="en-US" sz="4050" dirty="0">
              <a:solidFill>
                <a:srgbClr val="003F78"/>
              </a:solidFill>
              <a:latin typeface="Impact" panose="020B0806030902050204" pitchFamily="34" charset="0"/>
            </a:endParaRPr>
          </a:p>
        </p:txBody>
      </p:sp>
      <p:sp>
        <p:nvSpPr>
          <p:cNvPr id="30725" name="空心弧 8"/>
          <p:cNvSpPr>
            <a:spLocks noChangeArrowheads="1"/>
          </p:cNvSpPr>
          <p:nvPr/>
        </p:nvSpPr>
        <p:spPr bwMode="auto">
          <a:xfrm rot="4201296">
            <a:off x="3957638" y="1185863"/>
            <a:ext cx="1485900" cy="1485900"/>
          </a:xfrm>
          <a:custGeom>
            <a:avLst/>
            <a:gdLst>
              <a:gd name="T0" fmla="*/ 0 w 1981200"/>
              <a:gd name="T1" fmla="*/ 990600 h 1981200"/>
              <a:gd name="T2" fmla="*/ 730856 w 1981200"/>
              <a:gd name="T3" fmla="*/ 34660 h 1981200"/>
              <a:gd name="T4" fmla="*/ 1844986 w 1981200"/>
              <a:gd name="T5" fmla="*/ 489288 h 1981200"/>
              <a:gd name="T6" fmla="*/ 1698400 w 1981200"/>
              <a:gd name="T7" fmla="*/ 1683643 h 1981200"/>
              <a:gd name="T8" fmla="*/ 507398 w 1981200"/>
              <a:gd name="T9" fmla="*/ 1855357 h 1981200"/>
              <a:gd name="T10" fmla="*/ 524165 w 1981200"/>
              <a:gd name="T11" fmla="*/ 1825349 h 1981200"/>
              <a:gd name="T12" fmla="*/ 1673839 w 1981200"/>
              <a:gd name="T13" fmla="*/ 1659594 h 1981200"/>
              <a:gd name="T14" fmla="*/ 1815339 w 1981200"/>
              <a:gd name="T15" fmla="*/ 506683 h 1981200"/>
              <a:gd name="T16" fmla="*/ 739870 w 1981200"/>
              <a:gd name="T17" fmla="*/ 67831 h 1981200"/>
              <a:gd name="T18" fmla="*/ 34375 w 1981200"/>
              <a:gd name="T19" fmla="*/ 990600 h 1981200"/>
              <a:gd name="T20" fmla="*/ 0 w 1981200"/>
              <a:gd name="T21" fmla="*/ 990600 h 19812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981200" h="1981200">
                <a:moveTo>
                  <a:pt x="0" y="990600"/>
                </a:moveTo>
                <a:cubicBezTo>
                  <a:pt x="0" y="543541"/>
                  <a:pt x="299439" y="151883"/>
                  <a:pt x="730856" y="34660"/>
                </a:cubicBezTo>
                <a:cubicBezTo>
                  <a:pt x="1162272" y="-82563"/>
                  <a:pt x="1618743" y="103703"/>
                  <a:pt x="1844986" y="489288"/>
                </a:cubicBezTo>
                <a:cubicBezTo>
                  <a:pt x="2071229" y="874873"/>
                  <a:pt x="2011171" y="1364213"/>
                  <a:pt x="1698400" y="1683643"/>
                </a:cubicBezTo>
                <a:cubicBezTo>
                  <a:pt x="1385629" y="2003073"/>
                  <a:pt x="897663" y="2073426"/>
                  <a:pt x="507398" y="1855357"/>
                </a:cubicBezTo>
                <a:lnTo>
                  <a:pt x="524165" y="1825349"/>
                </a:lnTo>
                <a:cubicBezTo>
                  <a:pt x="900888" y="2035852"/>
                  <a:pt x="1371921" y="1967940"/>
                  <a:pt x="1673839" y="1659594"/>
                </a:cubicBezTo>
                <a:cubicBezTo>
                  <a:pt x="1975757" y="1351248"/>
                  <a:pt x="2033730" y="878888"/>
                  <a:pt x="1815339" y="506683"/>
                </a:cubicBezTo>
                <a:cubicBezTo>
                  <a:pt x="1596947" y="134478"/>
                  <a:pt x="1156316" y="-45324"/>
                  <a:pt x="739870" y="67831"/>
                </a:cubicBezTo>
                <a:cubicBezTo>
                  <a:pt x="323424" y="180986"/>
                  <a:pt x="34375" y="559054"/>
                  <a:pt x="34375" y="990600"/>
                </a:cubicBezTo>
                <a:lnTo>
                  <a:pt x="0" y="990600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685800" eaLnBrk="0" hangingPunct="0">
              <a:defRPr/>
            </a:pPr>
            <a:endParaRPr lang="zh-CN" altLang="en-US" sz="135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0726" name="空心弧 9"/>
          <p:cNvSpPr>
            <a:spLocks noChangeArrowheads="1"/>
          </p:cNvSpPr>
          <p:nvPr/>
        </p:nvSpPr>
        <p:spPr bwMode="auto">
          <a:xfrm rot="-6220124">
            <a:off x="3829051" y="1058466"/>
            <a:ext cx="1741884" cy="1741885"/>
          </a:xfrm>
          <a:custGeom>
            <a:avLst/>
            <a:gdLst>
              <a:gd name="T0" fmla="*/ 1503905 w 2322512"/>
              <a:gd name="T1" fmla="*/ 51703 h 2322513"/>
              <a:gd name="T2" fmla="*/ 2322251 w 2322512"/>
              <a:gd name="T3" fmla="*/ 1185898 h 2322513"/>
              <a:gd name="T4" fmla="*/ 2272049 w 2322512"/>
              <a:gd name="T5" fmla="*/ 1184833 h 2322513"/>
              <a:gd name="T6" fmla="*/ 1489089 w 2322512"/>
              <a:gd name="T7" fmla="*/ 99680 h 2322513"/>
              <a:gd name="T8" fmla="*/ 1503905 w 2322512"/>
              <a:gd name="T9" fmla="*/ 51703 h 232251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322512" h="2322513">
                <a:moveTo>
                  <a:pt x="1503905" y="51703"/>
                </a:moveTo>
                <a:cubicBezTo>
                  <a:pt x="1999296" y="204688"/>
                  <a:pt x="2333253" y="667539"/>
                  <a:pt x="2322251" y="1185898"/>
                </a:cubicBezTo>
                <a:lnTo>
                  <a:pt x="2272049" y="1184833"/>
                </a:lnTo>
                <a:cubicBezTo>
                  <a:pt x="2282575" y="688887"/>
                  <a:pt x="1963059" y="246051"/>
                  <a:pt x="1489089" y="99680"/>
                </a:cubicBezTo>
                <a:lnTo>
                  <a:pt x="1503905" y="51703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685800" eaLnBrk="0" hangingPunct="0">
              <a:defRPr/>
            </a:pPr>
            <a:endParaRPr lang="zh-CN" altLang="en-US" sz="135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0727" name="空心弧 10"/>
          <p:cNvSpPr>
            <a:spLocks noChangeArrowheads="1"/>
          </p:cNvSpPr>
          <p:nvPr/>
        </p:nvSpPr>
        <p:spPr bwMode="auto">
          <a:xfrm rot="4201296">
            <a:off x="3699272" y="891778"/>
            <a:ext cx="2014538" cy="2014538"/>
          </a:xfrm>
          <a:custGeom>
            <a:avLst/>
            <a:gdLst>
              <a:gd name="T0" fmla="*/ 2414346 w 2686050"/>
              <a:gd name="T1" fmla="*/ 533095 h 2686050"/>
              <a:gd name="T2" fmla="*/ 2607237 w 2686050"/>
              <a:gd name="T3" fmla="*/ 1796327 h 2686050"/>
              <a:gd name="T4" fmla="*/ 1655596 w 2686050"/>
              <a:gd name="T5" fmla="*/ 2649170 h 2686050"/>
              <a:gd name="T6" fmla="*/ 1650326 w 2686050"/>
              <a:gd name="T7" fmla="*/ 2627149 h 2686050"/>
              <a:gd name="T8" fmla="*/ 2585923 w 2686050"/>
              <a:gd name="T9" fmla="*/ 1788685 h 2686050"/>
              <a:gd name="T10" fmla="*/ 2396284 w 2686050"/>
              <a:gd name="T11" fmla="*/ 546751 h 2686050"/>
              <a:gd name="T12" fmla="*/ 2414346 w 2686050"/>
              <a:gd name="T13" fmla="*/ 533095 h 268605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686050" h="2686050">
                <a:moveTo>
                  <a:pt x="2414346" y="533095"/>
                </a:moveTo>
                <a:cubicBezTo>
                  <a:pt x="2687683" y="894647"/>
                  <a:pt x="2760219" y="1369678"/>
                  <a:pt x="2607237" y="1796327"/>
                </a:cubicBezTo>
                <a:cubicBezTo>
                  <a:pt x="2454255" y="2222976"/>
                  <a:pt x="2096397" y="2543683"/>
                  <a:pt x="1655596" y="2649170"/>
                </a:cubicBezTo>
                <a:lnTo>
                  <a:pt x="1650326" y="2627149"/>
                </a:lnTo>
                <a:cubicBezTo>
                  <a:pt x="2083695" y="2523440"/>
                  <a:pt x="2435521" y="2208141"/>
                  <a:pt x="2585923" y="1788685"/>
                </a:cubicBezTo>
                <a:cubicBezTo>
                  <a:pt x="2736325" y="1369229"/>
                  <a:pt x="2665013" y="902207"/>
                  <a:pt x="2396284" y="546751"/>
                </a:cubicBezTo>
                <a:lnTo>
                  <a:pt x="2414346" y="533095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685800" eaLnBrk="0" hangingPunct="0">
              <a:defRPr/>
            </a:pPr>
            <a:endParaRPr lang="zh-CN" altLang="en-US" sz="135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0728" name="椭圆 11"/>
          <p:cNvSpPr>
            <a:spLocks noChangeArrowheads="1"/>
          </p:cNvSpPr>
          <p:nvPr/>
        </p:nvSpPr>
        <p:spPr bwMode="auto">
          <a:xfrm flipH="1">
            <a:off x="4257676" y="3899298"/>
            <a:ext cx="88106" cy="88106"/>
          </a:xfrm>
          <a:prstGeom prst="ellipse">
            <a:avLst/>
          </a:prstGeom>
          <a:solidFill>
            <a:srgbClr val="003F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>
              <a:defRPr/>
            </a:pPr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30729" name="椭圆 12"/>
          <p:cNvSpPr>
            <a:spLocks noChangeArrowheads="1"/>
          </p:cNvSpPr>
          <p:nvPr/>
        </p:nvSpPr>
        <p:spPr bwMode="auto">
          <a:xfrm flipH="1">
            <a:off x="5058627" y="3891135"/>
            <a:ext cx="88106" cy="88106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>
              <a:defRPr/>
            </a:pPr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30730" name="椭圆 13"/>
          <p:cNvSpPr>
            <a:spLocks noChangeArrowheads="1"/>
          </p:cNvSpPr>
          <p:nvPr/>
        </p:nvSpPr>
        <p:spPr bwMode="auto">
          <a:xfrm flipH="1">
            <a:off x="4668442" y="3899298"/>
            <a:ext cx="88106" cy="88106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>
              <a:defRPr/>
            </a:pPr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30731" name="椭圆 14"/>
          <p:cNvSpPr>
            <a:spLocks noChangeArrowheads="1"/>
          </p:cNvSpPr>
          <p:nvPr/>
        </p:nvSpPr>
        <p:spPr bwMode="auto">
          <a:xfrm flipH="1">
            <a:off x="4873229" y="3899298"/>
            <a:ext cx="88106" cy="88106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>
              <a:defRPr/>
            </a:pPr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16" name="椭圆 13"/>
          <p:cNvSpPr>
            <a:spLocks noChangeArrowheads="1"/>
          </p:cNvSpPr>
          <p:nvPr/>
        </p:nvSpPr>
        <p:spPr bwMode="auto">
          <a:xfrm flipH="1">
            <a:off x="4461272" y="3899298"/>
            <a:ext cx="88106" cy="88106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>
              <a:defRPr/>
            </a:pPr>
            <a:endParaRPr lang="zh-CN" altLang="en-US" sz="135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42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/>
          <p:cNvSpPr txBox="1"/>
          <p:nvPr/>
        </p:nvSpPr>
        <p:spPr>
          <a:xfrm>
            <a:off x="4862464" y="2329488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 smtClean="0">
                <a:latin typeface="方正兰亭细黑_GBK" pitchFamily="2" charset="-122"/>
                <a:ea typeface="方正兰亭细黑_GBK" pitchFamily="2" charset="-122"/>
              </a:rPr>
              <a:t>需求分析阶段</a:t>
            </a:r>
            <a:endParaRPr lang="zh-CN" altLang="en-US" sz="2400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980431" y="1940247"/>
            <a:ext cx="1301106" cy="1301106"/>
            <a:chOff x="2683251" y="1980687"/>
            <a:chExt cx="1301106" cy="1301106"/>
          </a:xfrm>
          <a:solidFill>
            <a:schemeClr val="tx2">
              <a:lumMod val="50000"/>
            </a:schemeClr>
          </a:solidFill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8" name="椭圆 87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075560" y="2185261"/>
              <a:ext cx="516488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1</a:t>
              </a:r>
              <a:endParaRPr lang="zh-CN" altLang="en-US" sz="48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cxnSp>
        <p:nvCxnSpPr>
          <p:cNvPr id="38" name="直接连接符 37"/>
          <p:cNvCxnSpPr/>
          <p:nvPr/>
        </p:nvCxnSpPr>
        <p:spPr>
          <a:xfrm flipV="1">
            <a:off x="4572000" y="1940248"/>
            <a:ext cx="0" cy="130110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27736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/>
              <a:t>数据字典</a:t>
            </a:r>
            <a:endParaRPr lang="zh-CN" altLang="en-US" sz="20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760295"/>
              </p:ext>
            </p:extLst>
          </p:nvPr>
        </p:nvGraphicFramePr>
        <p:xfrm>
          <a:off x="1043608" y="646112"/>
          <a:ext cx="6984776" cy="449738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671971">
                  <a:extLst>
                    <a:ext uri="{9D8B030D-6E8A-4147-A177-3AD203B41FA5}">
                      <a16:colId xmlns:a16="http://schemas.microsoft.com/office/drawing/2014/main" val="1736220080"/>
                    </a:ext>
                  </a:extLst>
                </a:gridCol>
                <a:gridCol w="1252676">
                  <a:extLst>
                    <a:ext uri="{9D8B030D-6E8A-4147-A177-3AD203B41FA5}">
                      <a16:colId xmlns:a16="http://schemas.microsoft.com/office/drawing/2014/main" val="3008673749"/>
                    </a:ext>
                  </a:extLst>
                </a:gridCol>
                <a:gridCol w="1079923">
                  <a:extLst>
                    <a:ext uri="{9D8B030D-6E8A-4147-A177-3AD203B41FA5}">
                      <a16:colId xmlns:a16="http://schemas.microsoft.com/office/drawing/2014/main" val="262959425"/>
                    </a:ext>
                  </a:extLst>
                </a:gridCol>
                <a:gridCol w="2980206">
                  <a:extLst>
                    <a:ext uri="{9D8B030D-6E8A-4147-A177-3AD203B41FA5}">
                      <a16:colId xmlns:a16="http://schemas.microsoft.com/office/drawing/2014/main" val="1835309593"/>
                    </a:ext>
                  </a:extLst>
                </a:gridCol>
              </a:tblGrid>
              <a:tr h="42832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名称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属性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文字最大长度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备注说明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3688283"/>
                  </a:ext>
                </a:extLst>
              </a:tr>
              <a:tr h="21416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安徽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VARCHAR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地区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35719158"/>
                  </a:ext>
                </a:extLst>
              </a:tr>
              <a:tr h="21416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河南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VARCHAR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地区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01800834"/>
                  </a:ext>
                </a:extLst>
              </a:tr>
              <a:tr h="21416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陕西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VARCHAR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地区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45148916"/>
                  </a:ext>
                </a:extLst>
              </a:tr>
              <a:tr h="21416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山西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VARCHAR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地区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94239826"/>
                  </a:ext>
                </a:extLst>
              </a:tr>
              <a:tr h="21416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河北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VARCHAR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地区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80094744"/>
                  </a:ext>
                </a:extLst>
              </a:tr>
              <a:tr h="21416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湖南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VARCHAR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10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地区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35696804"/>
                  </a:ext>
                </a:extLst>
              </a:tr>
              <a:tr h="21416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湖北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VARCHAR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10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地区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05978096"/>
                  </a:ext>
                </a:extLst>
              </a:tr>
              <a:tr h="21416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山东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VARCHAR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10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地区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740089"/>
                  </a:ext>
                </a:extLst>
              </a:tr>
              <a:tr h="21416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青海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VARCHAR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地区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32223936"/>
                  </a:ext>
                </a:extLst>
              </a:tr>
              <a:tr h="21416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天津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VARCHAR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地区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1645565"/>
                  </a:ext>
                </a:extLst>
              </a:tr>
              <a:tr h="21416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北京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VARCHAR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10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地区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88652595"/>
                  </a:ext>
                </a:extLst>
              </a:tr>
              <a:tr h="21416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上海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VARCHAR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10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地区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30810877"/>
                  </a:ext>
                </a:extLst>
              </a:tr>
              <a:tr h="21416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重庆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VARCHAR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10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地区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4599254"/>
                  </a:ext>
                </a:extLst>
              </a:tr>
              <a:tr h="21416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辽宁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VARCHAR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地区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78874471"/>
                  </a:ext>
                </a:extLst>
              </a:tr>
              <a:tr h="21416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黑龙江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VARCHAR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地区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34379509"/>
                  </a:ext>
                </a:extLst>
              </a:tr>
              <a:tr h="21416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江苏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VARCHAR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地区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83140481"/>
                  </a:ext>
                </a:extLst>
              </a:tr>
              <a:tr h="21416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浙江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VARCHAR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地区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93882195"/>
                  </a:ext>
                </a:extLst>
              </a:tr>
              <a:tr h="21416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福建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VARCHAR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地区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04051006"/>
                  </a:ext>
                </a:extLst>
              </a:tr>
              <a:tr h="21416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江西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VARCHAR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地区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58293081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3059832" y="199509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用户</a:t>
            </a:r>
            <a:r>
              <a:rPr lang="zh-CN" altLang="zh-CN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地</a:t>
            </a:r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区</a:t>
            </a:r>
            <a:r>
              <a:rPr lang="zh-CN" altLang="zh-CN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信息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691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/>
              <a:t>数据字典</a:t>
            </a:r>
            <a:endParaRPr lang="zh-CN" altLang="en-US" sz="20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915816" y="232847"/>
            <a:ext cx="18004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题型科目信息表</a:t>
            </a: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618751"/>
              </p:ext>
            </p:extLst>
          </p:nvPr>
        </p:nvGraphicFramePr>
        <p:xfrm>
          <a:off x="1115616" y="756719"/>
          <a:ext cx="6696744" cy="438678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603024">
                  <a:extLst>
                    <a:ext uri="{9D8B030D-6E8A-4147-A177-3AD203B41FA5}">
                      <a16:colId xmlns:a16="http://schemas.microsoft.com/office/drawing/2014/main" val="3982183269"/>
                    </a:ext>
                  </a:extLst>
                </a:gridCol>
                <a:gridCol w="1201019">
                  <a:extLst>
                    <a:ext uri="{9D8B030D-6E8A-4147-A177-3AD203B41FA5}">
                      <a16:colId xmlns:a16="http://schemas.microsoft.com/office/drawing/2014/main" val="2548710405"/>
                    </a:ext>
                  </a:extLst>
                </a:gridCol>
                <a:gridCol w="1035390">
                  <a:extLst>
                    <a:ext uri="{9D8B030D-6E8A-4147-A177-3AD203B41FA5}">
                      <a16:colId xmlns:a16="http://schemas.microsoft.com/office/drawing/2014/main" val="2862848933"/>
                    </a:ext>
                  </a:extLst>
                </a:gridCol>
                <a:gridCol w="2857311">
                  <a:extLst>
                    <a:ext uri="{9D8B030D-6E8A-4147-A177-3AD203B41FA5}">
                      <a16:colId xmlns:a16="http://schemas.microsoft.com/office/drawing/2014/main" val="3241604717"/>
                    </a:ext>
                  </a:extLst>
                </a:gridCol>
              </a:tblGrid>
              <a:tr h="87735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名称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属性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文字最大长度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备注说明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88982047"/>
                  </a:ext>
                </a:extLst>
              </a:tr>
              <a:tr h="4386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物理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VARCHAR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科目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26726805"/>
                  </a:ext>
                </a:extLst>
              </a:tr>
              <a:tr h="4386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数学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VARCHAR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科目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26523807"/>
                  </a:ext>
                </a:extLst>
              </a:tr>
              <a:tr h="4386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语文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VARCHAR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10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科目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71916509"/>
                  </a:ext>
                </a:extLst>
              </a:tr>
              <a:tr h="4386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英语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VARCHAR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10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科目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10261615"/>
                  </a:ext>
                </a:extLst>
              </a:tr>
              <a:tr h="4386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物理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VARCHAR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10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科目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90134384"/>
                  </a:ext>
                </a:extLst>
              </a:tr>
              <a:tr h="4386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化学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VARCHAR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10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科目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93593571"/>
                  </a:ext>
                </a:extLst>
              </a:tr>
              <a:tr h="4386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编程语言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VARCHAR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科目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68713091"/>
                  </a:ext>
                </a:extLst>
              </a:tr>
              <a:tr h="4386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算法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VARCHAR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科目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725606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585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/>
              <a:t>数据字典</a:t>
            </a:r>
            <a:endParaRPr lang="zh-CN" altLang="en-US" sz="20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635896" y="351061"/>
            <a:ext cx="133882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性别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信息表</a:t>
            </a: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140790"/>
              </p:ext>
            </p:extLst>
          </p:nvPr>
        </p:nvGraphicFramePr>
        <p:xfrm>
          <a:off x="1331640" y="756722"/>
          <a:ext cx="6624737" cy="1671012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585788">
                  <a:extLst>
                    <a:ext uri="{9D8B030D-6E8A-4147-A177-3AD203B41FA5}">
                      <a16:colId xmlns:a16="http://schemas.microsoft.com/office/drawing/2014/main" val="2615238822"/>
                    </a:ext>
                  </a:extLst>
                </a:gridCol>
                <a:gridCol w="1188105">
                  <a:extLst>
                    <a:ext uri="{9D8B030D-6E8A-4147-A177-3AD203B41FA5}">
                      <a16:colId xmlns:a16="http://schemas.microsoft.com/office/drawing/2014/main" val="2547920629"/>
                    </a:ext>
                  </a:extLst>
                </a:gridCol>
                <a:gridCol w="1024257">
                  <a:extLst>
                    <a:ext uri="{9D8B030D-6E8A-4147-A177-3AD203B41FA5}">
                      <a16:colId xmlns:a16="http://schemas.microsoft.com/office/drawing/2014/main" val="2203049093"/>
                    </a:ext>
                  </a:extLst>
                </a:gridCol>
                <a:gridCol w="2826587">
                  <a:extLst>
                    <a:ext uri="{9D8B030D-6E8A-4147-A177-3AD203B41FA5}">
                      <a16:colId xmlns:a16="http://schemas.microsoft.com/office/drawing/2014/main" val="1784692241"/>
                    </a:ext>
                  </a:extLst>
                </a:gridCol>
              </a:tblGrid>
              <a:tr h="7349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名称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属性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文字最大长度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备注说明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10417426"/>
                  </a:ext>
                </a:extLst>
              </a:tr>
              <a:tr h="4680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男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VARCHAR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10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性别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20072058"/>
                  </a:ext>
                </a:extLst>
              </a:tr>
              <a:tr h="4680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女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VARCHAR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10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性别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8249447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635896" y="2464063"/>
            <a:ext cx="133882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用户状态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表</a:t>
            </a: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314016"/>
              </p:ext>
            </p:extLst>
          </p:nvPr>
        </p:nvGraphicFramePr>
        <p:xfrm>
          <a:off x="1331640" y="2869724"/>
          <a:ext cx="6624737" cy="2273776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585787">
                  <a:extLst>
                    <a:ext uri="{9D8B030D-6E8A-4147-A177-3AD203B41FA5}">
                      <a16:colId xmlns:a16="http://schemas.microsoft.com/office/drawing/2014/main" val="3998481628"/>
                    </a:ext>
                  </a:extLst>
                </a:gridCol>
                <a:gridCol w="1188105">
                  <a:extLst>
                    <a:ext uri="{9D8B030D-6E8A-4147-A177-3AD203B41FA5}">
                      <a16:colId xmlns:a16="http://schemas.microsoft.com/office/drawing/2014/main" val="2008908465"/>
                    </a:ext>
                  </a:extLst>
                </a:gridCol>
                <a:gridCol w="1024258">
                  <a:extLst>
                    <a:ext uri="{9D8B030D-6E8A-4147-A177-3AD203B41FA5}">
                      <a16:colId xmlns:a16="http://schemas.microsoft.com/office/drawing/2014/main" val="690258457"/>
                    </a:ext>
                  </a:extLst>
                </a:gridCol>
                <a:gridCol w="2826587">
                  <a:extLst>
                    <a:ext uri="{9D8B030D-6E8A-4147-A177-3AD203B41FA5}">
                      <a16:colId xmlns:a16="http://schemas.microsoft.com/office/drawing/2014/main" val="1859415179"/>
                    </a:ext>
                  </a:extLst>
                </a:gridCol>
              </a:tblGrid>
              <a:tr h="7783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名称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属性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文字最大长度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备注说明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49109406"/>
                  </a:ext>
                </a:extLst>
              </a:tr>
              <a:tr h="4984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在线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VARCHAR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用户状态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260085"/>
                  </a:ext>
                </a:extLst>
              </a:tr>
              <a:tr h="4984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离线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VARCHAR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10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用户状态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76434965"/>
                  </a:ext>
                </a:extLst>
              </a:tr>
              <a:tr h="4984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已注销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VARCHAR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用户状态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469247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629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文本框 3"/>
          <p:cNvSpPr txBox="1">
            <a:spLocks noChangeArrowheads="1"/>
          </p:cNvSpPr>
          <p:nvPr/>
        </p:nvSpPr>
        <p:spPr bwMode="auto">
          <a:xfrm>
            <a:off x="2735623" y="3012406"/>
            <a:ext cx="3629892" cy="508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>
              <a:defRPr/>
            </a:pPr>
            <a:r>
              <a:rPr lang="zh-CN" altLang="en-US" sz="27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zh-CN" altLang="en-US" sz="27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</a:p>
        </p:txBody>
      </p:sp>
      <p:grpSp>
        <p:nvGrpSpPr>
          <p:cNvPr id="30723" name="椭圆 4"/>
          <p:cNvGrpSpPr/>
          <p:nvPr/>
        </p:nvGrpSpPr>
        <p:grpSpPr bwMode="auto">
          <a:xfrm>
            <a:off x="4129088" y="1357313"/>
            <a:ext cx="1151335" cy="1152525"/>
            <a:chOff x="0" y="0"/>
            <a:chExt cx="967" cy="968"/>
          </a:xfrm>
        </p:grpSpPr>
        <p:pic>
          <p:nvPicPr>
            <p:cNvPr id="30733" name="椭圆 4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67" cy="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34" name="Text Box 5"/>
            <p:cNvSpPr txBox="1">
              <a:spLocks noChangeArrowheads="1"/>
            </p:cNvSpPr>
            <p:nvPr/>
          </p:nvSpPr>
          <p:spPr bwMode="auto">
            <a:xfrm>
              <a:off x="143" y="141"/>
              <a:ext cx="684" cy="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endParaRPr lang="zh-CN" altLang="en-US" sz="1350">
                <a:solidFill>
                  <a:srgbClr val="FFFFFF"/>
                </a:solidFill>
              </a:endParaRPr>
            </a:p>
          </p:txBody>
        </p:sp>
      </p:grpSp>
      <p:sp>
        <p:nvSpPr>
          <p:cNvPr id="30724" name="文本框 2"/>
          <p:cNvSpPr txBox="1">
            <a:spLocks noChangeArrowheads="1"/>
          </p:cNvSpPr>
          <p:nvPr/>
        </p:nvSpPr>
        <p:spPr bwMode="auto">
          <a:xfrm>
            <a:off x="4461272" y="1585913"/>
            <a:ext cx="490538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>
              <a:defRPr/>
            </a:pPr>
            <a:r>
              <a:rPr lang="en-US" altLang="zh-CN" sz="4050" dirty="0">
                <a:solidFill>
                  <a:srgbClr val="003F78"/>
                </a:solidFill>
                <a:latin typeface="Impact" panose="020B0806030902050204" pitchFamily="34" charset="0"/>
              </a:rPr>
              <a:t>2</a:t>
            </a:r>
            <a:endParaRPr lang="zh-CN" altLang="en-US" sz="4050" dirty="0">
              <a:solidFill>
                <a:srgbClr val="003F78"/>
              </a:solidFill>
              <a:latin typeface="Impact" panose="020B0806030902050204" pitchFamily="34" charset="0"/>
            </a:endParaRPr>
          </a:p>
        </p:txBody>
      </p:sp>
      <p:sp>
        <p:nvSpPr>
          <p:cNvPr id="30725" name="空心弧 8"/>
          <p:cNvSpPr>
            <a:spLocks noChangeArrowheads="1"/>
          </p:cNvSpPr>
          <p:nvPr/>
        </p:nvSpPr>
        <p:spPr bwMode="auto">
          <a:xfrm rot="4201296">
            <a:off x="3957638" y="1185863"/>
            <a:ext cx="1485900" cy="1485900"/>
          </a:xfrm>
          <a:custGeom>
            <a:avLst/>
            <a:gdLst>
              <a:gd name="T0" fmla="*/ 0 w 1981200"/>
              <a:gd name="T1" fmla="*/ 990600 h 1981200"/>
              <a:gd name="T2" fmla="*/ 730856 w 1981200"/>
              <a:gd name="T3" fmla="*/ 34660 h 1981200"/>
              <a:gd name="T4" fmla="*/ 1844986 w 1981200"/>
              <a:gd name="T5" fmla="*/ 489288 h 1981200"/>
              <a:gd name="T6" fmla="*/ 1698400 w 1981200"/>
              <a:gd name="T7" fmla="*/ 1683643 h 1981200"/>
              <a:gd name="T8" fmla="*/ 507398 w 1981200"/>
              <a:gd name="T9" fmla="*/ 1855357 h 1981200"/>
              <a:gd name="T10" fmla="*/ 524165 w 1981200"/>
              <a:gd name="T11" fmla="*/ 1825349 h 1981200"/>
              <a:gd name="T12" fmla="*/ 1673839 w 1981200"/>
              <a:gd name="T13" fmla="*/ 1659594 h 1981200"/>
              <a:gd name="T14" fmla="*/ 1815339 w 1981200"/>
              <a:gd name="T15" fmla="*/ 506683 h 1981200"/>
              <a:gd name="T16" fmla="*/ 739870 w 1981200"/>
              <a:gd name="T17" fmla="*/ 67831 h 1981200"/>
              <a:gd name="T18" fmla="*/ 34375 w 1981200"/>
              <a:gd name="T19" fmla="*/ 990600 h 1981200"/>
              <a:gd name="T20" fmla="*/ 0 w 1981200"/>
              <a:gd name="T21" fmla="*/ 990600 h 19812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981200" h="1981200">
                <a:moveTo>
                  <a:pt x="0" y="990600"/>
                </a:moveTo>
                <a:cubicBezTo>
                  <a:pt x="0" y="543541"/>
                  <a:pt x="299439" y="151883"/>
                  <a:pt x="730856" y="34660"/>
                </a:cubicBezTo>
                <a:cubicBezTo>
                  <a:pt x="1162272" y="-82563"/>
                  <a:pt x="1618743" y="103703"/>
                  <a:pt x="1844986" y="489288"/>
                </a:cubicBezTo>
                <a:cubicBezTo>
                  <a:pt x="2071229" y="874873"/>
                  <a:pt x="2011171" y="1364213"/>
                  <a:pt x="1698400" y="1683643"/>
                </a:cubicBezTo>
                <a:cubicBezTo>
                  <a:pt x="1385629" y="2003073"/>
                  <a:pt x="897663" y="2073426"/>
                  <a:pt x="507398" y="1855357"/>
                </a:cubicBezTo>
                <a:lnTo>
                  <a:pt x="524165" y="1825349"/>
                </a:lnTo>
                <a:cubicBezTo>
                  <a:pt x="900888" y="2035852"/>
                  <a:pt x="1371921" y="1967940"/>
                  <a:pt x="1673839" y="1659594"/>
                </a:cubicBezTo>
                <a:cubicBezTo>
                  <a:pt x="1975757" y="1351248"/>
                  <a:pt x="2033730" y="878888"/>
                  <a:pt x="1815339" y="506683"/>
                </a:cubicBezTo>
                <a:cubicBezTo>
                  <a:pt x="1596947" y="134478"/>
                  <a:pt x="1156316" y="-45324"/>
                  <a:pt x="739870" y="67831"/>
                </a:cubicBezTo>
                <a:cubicBezTo>
                  <a:pt x="323424" y="180986"/>
                  <a:pt x="34375" y="559054"/>
                  <a:pt x="34375" y="990600"/>
                </a:cubicBezTo>
                <a:lnTo>
                  <a:pt x="0" y="990600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685800" eaLnBrk="0" hangingPunct="0">
              <a:defRPr/>
            </a:pPr>
            <a:endParaRPr lang="zh-CN" altLang="en-US" sz="135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0726" name="空心弧 9"/>
          <p:cNvSpPr>
            <a:spLocks noChangeArrowheads="1"/>
          </p:cNvSpPr>
          <p:nvPr/>
        </p:nvSpPr>
        <p:spPr bwMode="auto">
          <a:xfrm rot="-6220124">
            <a:off x="3829051" y="1058466"/>
            <a:ext cx="1741884" cy="1741885"/>
          </a:xfrm>
          <a:custGeom>
            <a:avLst/>
            <a:gdLst>
              <a:gd name="T0" fmla="*/ 1503905 w 2322512"/>
              <a:gd name="T1" fmla="*/ 51703 h 2322513"/>
              <a:gd name="T2" fmla="*/ 2322251 w 2322512"/>
              <a:gd name="T3" fmla="*/ 1185898 h 2322513"/>
              <a:gd name="T4" fmla="*/ 2272049 w 2322512"/>
              <a:gd name="T5" fmla="*/ 1184833 h 2322513"/>
              <a:gd name="T6" fmla="*/ 1489089 w 2322512"/>
              <a:gd name="T7" fmla="*/ 99680 h 2322513"/>
              <a:gd name="T8" fmla="*/ 1503905 w 2322512"/>
              <a:gd name="T9" fmla="*/ 51703 h 232251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322512" h="2322513">
                <a:moveTo>
                  <a:pt x="1503905" y="51703"/>
                </a:moveTo>
                <a:cubicBezTo>
                  <a:pt x="1999296" y="204688"/>
                  <a:pt x="2333253" y="667539"/>
                  <a:pt x="2322251" y="1185898"/>
                </a:cubicBezTo>
                <a:lnTo>
                  <a:pt x="2272049" y="1184833"/>
                </a:lnTo>
                <a:cubicBezTo>
                  <a:pt x="2282575" y="688887"/>
                  <a:pt x="1963059" y="246051"/>
                  <a:pt x="1489089" y="99680"/>
                </a:cubicBezTo>
                <a:lnTo>
                  <a:pt x="1503905" y="51703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685800" eaLnBrk="0" hangingPunct="0">
              <a:defRPr/>
            </a:pPr>
            <a:endParaRPr lang="zh-CN" altLang="en-US" sz="135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0727" name="空心弧 10"/>
          <p:cNvSpPr>
            <a:spLocks noChangeArrowheads="1"/>
          </p:cNvSpPr>
          <p:nvPr/>
        </p:nvSpPr>
        <p:spPr bwMode="auto">
          <a:xfrm rot="4201296">
            <a:off x="3699272" y="891778"/>
            <a:ext cx="2014538" cy="2014538"/>
          </a:xfrm>
          <a:custGeom>
            <a:avLst/>
            <a:gdLst>
              <a:gd name="T0" fmla="*/ 2414346 w 2686050"/>
              <a:gd name="T1" fmla="*/ 533095 h 2686050"/>
              <a:gd name="T2" fmla="*/ 2607237 w 2686050"/>
              <a:gd name="T3" fmla="*/ 1796327 h 2686050"/>
              <a:gd name="T4" fmla="*/ 1655596 w 2686050"/>
              <a:gd name="T5" fmla="*/ 2649170 h 2686050"/>
              <a:gd name="T6" fmla="*/ 1650326 w 2686050"/>
              <a:gd name="T7" fmla="*/ 2627149 h 2686050"/>
              <a:gd name="T8" fmla="*/ 2585923 w 2686050"/>
              <a:gd name="T9" fmla="*/ 1788685 h 2686050"/>
              <a:gd name="T10" fmla="*/ 2396284 w 2686050"/>
              <a:gd name="T11" fmla="*/ 546751 h 2686050"/>
              <a:gd name="T12" fmla="*/ 2414346 w 2686050"/>
              <a:gd name="T13" fmla="*/ 533095 h 268605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686050" h="2686050">
                <a:moveTo>
                  <a:pt x="2414346" y="533095"/>
                </a:moveTo>
                <a:cubicBezTo>
                  <a:pt x="2687683" y="894647"/>
                  <a:pt x="2760219" y="1369678"/>
                  <a:pt x="2607237" y="1796327"/>
                </a:cubicBezTo>
                <a:cubicBezTo>
                  <a:pt x="2454255" y="2222976"/>
                  <a:pt x="2096397" y="2543683"/>
                  <a:pt x="1655596" y="2649170"/>
                </a:cubicBezTo>
                <a:lnTo>
                  <a:pt x="1650326" y="2627149"/>
                </a:lnTo>
                <a:cubicBezTo>
                  <a:pt x="2083695" y="2523440"/>
                  <a:pt x="2435521" y="2208141"/>
                  <a:pt x="2585923" y="1788685"/>
                </a:cubicBezTo>
                <a:cubicBezTo>
                  <a:pt x="2736325" y="1369229"/>
                  <a:pt x="2665013" y="902207"/>
                  <a:pt x="2396284" y="546751"/>
                </a:cubicBezTo>
                <a:lnTo>
                  <a:pt x="2414346" y="533095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685800" eaLnBrk="0" hangingPunct="0">
              <a:defRPr/>
            </a:pPr>
            <a:endParaRPr lang="zh-CN" altLang="en-US" sz="135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0728" name="椭圆 11"/>
          <p:cNvSpPr>
            <a:spLocks noChangeArrowheads="1"/>
          </p:cNvSpPr>
          <p:nvPr/>
        </p:nvSpPr>
        <p:spPr bwMode="auto">
          <a:xfrm flipH="1">
            <a:off x="4257676" y="3899298"/>
            <a:ext cx="88106" cy="88106"/>
          </a:xfrm>
          <a:prstGeom prst="ellipse">
            <a:avLst/>
          </a:prstGeom>
          <a:solidFill>
            <a:srgbClr val="003F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>
              <a:defRPr/>
            </a:pPr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30729" name="椭圆 12"/>
          <p:cNvSpPr>
            <a:spLocks noChangeArrowheads="1"/>
          </p:cNvSpPr>
          <p:nvPr/>
        </p:nvSpPr>
        <p:spPr bwMode="auto">
          <a:xfrm flipH="1">
            <a:off x="5058627" y="3891135"/>
            <a:ext cx="88106" cy="88106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>
              <a:defRPr/>
            </a:pPr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30730" name="椭圆 13"/>
          <p:cNvSpPr>
            <a:spLocks noChangeArrowheads="1"/>
          </p:cNvSpPr>
          <p:nvPr/>
        </p:nvSpPr>
        <p:spPr bwMode="auto">
          <a:xfrm flipH="1">
            <a:off x="4668442" y="3899298"/>
            <a:ext cx="88106" cy="88106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>
              <a:defRPr/>
            </a:pPr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30731" name="椭圆 14"/>
          <p:cNvSpPr>
            <a:spLocks noChangeArrowheads="1"/>
          </p:cNvSpPr>
          <p:nvPr/>
        </p:nvSpPr>
        <p:spPr bwMode="auto">
          <a:xfrm flipH="1">
            <a:off x="4873229" y="3899298"/>
            <a:ext cx="88106" cy="88106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>
              <a:defRPr/>
            </a:pPr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15" name="椭圆 11"/>
          <p:cNvSpPr>
            <a:spLocks noChangeArrowheads="1"/>
          </p:cNvSpPr>
          <p:nvPr/>
        </p:nvSpPr>
        <p:spPr bwMode="auto">
          <a:xfrm flipH="1">
            <a:off x="4456003" y="3902020"/>
            <a:ext cx="88106" cy="88106"/>
          </a:xfrm>
          <a:prstGeom prst="ellipse">
            <a:avLst/>
          </a:prstGeom>
          <a:solidFill>
            <a:srgbClr val="003F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>
              <a:defRPr/>
            </a:pPr>
            <a:endParaRPr lang="zh-CN" altLang="en-US" sz="135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7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/>
              <a:t>数据库</a:t>
            </a:r>
            <a:r>
              <a:rPr lang="zh-CN" altLang="en-US" sz="2000" dirty="0"/>
              <a:t>设计</a:t>
            </a:r>
            <a:r>
              <a:rPr lang="en-US" altLang="zh-CN" sz="2000" dirty="0" smtClean="0"/>
              <a:t>ER</a:t>
            </a:r>
            <a:r>
              <a:rPr lang="zh-CN" altLang="en-US" sz="2000" dirty="0" smtClean="0"/>
              <a:t>图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0"/>
            <a:ext cx="6264696" cy="512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31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/>
              <a:t>用户表</a:t>
            </a:r>
            <a:endParaRPr lang="zh-CN" altLang="en-US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2195736" y="229204"/>
            <a:ext cx="5688632" cy="416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ea typeface="微软雅黑" panose="020B0503020204020204" pitchFamily="34" charset="-122"/>
              </a:rPr>
              <a:t>主要</a:t>
            </a:r>
            <a:r>
              <a:rPr lang="zh-CN" altLang="en-US" dirty="0" smtClean="0">
                <a:ea typeface="微软雅黑" panose="020B0503020204020204" pitchFamily="34" charset="-122"/>
              </a:rPr>
              <a:t>包括 教师表、学生表和管理员表</a:t>
            </a: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962130"/>
              </p:ext>
            </p:extLst>
          </p:nvPr>
        </p:nvGraphicFramePr>
        <p:xfrm>
          <a:off x="419100" y="646111"/>
          <a:ext cx="8545388" cy="4497388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468098">
                  <a:extLst>
                    <a:ext uri="{9D8B030D-6E8A-4147-A177-3AD203B41FA5}">
                      <a16:colId xmlns:a16="http://schemas.microsoft.com/office/drawing/2014/main" val="1480320932"/>
                    </a:ext>
                  </a:extLst>
                </a:gridCol>
                <a:gridCol w="1512534">
                  <a:extLst>
                    <a:ext uri="{9D8B030D-6E8A-4147-A177-3AD203B41FA5}">
                      <a16:colId xmlns:a16="http://schemas.microsoft.com/office/drawing/2014/main" val="2415971650"/>
                    </a:ext>
                  </a:extLst>
                </a:gridCol>
                <a:gridCol w="1269845">
                  <a:extLst>
                    <a:ext uri="{9D8B030D-6E8A-4147-A177-3AD203B41FA5}">
                      <a16:colId xmlns:a16="http://schemas.microsoft.com/office/drawing/2014/main" val="519514884"/>
                    </a:ext>
                  </a:extLst>
                </a:gridCol>
                <a:gridCol w="1871440">
                  <a:extLst>
                    <a:ext uri="{9D8B030D-6E8A-4147-A177-3AD203B41FA5}">
                      <a16:colId xmlns:a16="http://schemas.microsoft.com/office/drawing/2014/main" val="4070203193"/>
                    </a:ext>
                  </a:extLst>
                </a:gridCol>
                <a:gridCol w="731484">
                  <a:extLst>
                    <a:ext uri="{9D8B030D-6E8A-4147-A177-3AD203B41FA5}">
                      <a16:colId xmlns:a16="http://schemas.microsoft.com/office/drawing/2014/main" val="4050110847"/>
                    </a:ext>
                  </a:extLst>
                </a:gridCol>
                <a:gridCol w="721231">
                  <a:extLst>
                    <a:ext uri="{9D8B030D-6E8A-4147-A177-3AD203B41FA5}">
                      <a16:colId xmlns:a16="http://schemas.microsoft.com/office/drawing/2014/main" val="2977528097"/>
                    </a:ext>
                  </a:extLst>
                </a:gridCol>
                <a:gridCol w="970756">
                  <a:extLst>
                    <a:ext uri="{9D8B030D-6E8A-4147-A177-3AD203B41FA5}">
                      <a16:colId xmlns:a16="http://schemas.microsoft.com/office/drawing/2014/main" val="3835501488"/>
                    </a:ext>
                  </a:extLst>
                </a:gridCol>
              </a:tblGrid>
              <a:tr h="556262"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Name</a:t>
                      </a:r>
                      <a:endParaRPr lang="zh-CN" sz="1000" b="1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Comment</a:t>
                      </a:r>
                      <a:endParaRPr lang="zh-CN" sz="10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Default</a:t>
                      </a:r>
                      <a:endParaRPr lang="zh-CN" sz="10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DataType</a:t>
                      </a:r>
                      <a:endParaRPr lang="zh-CN" sz="10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P</a:t>
                      </a:r>
                      <a:endParaRPr lang="zh-CN" sz="10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F</a:t>
                      </a:r>
                      <a:endParaRPr lang="zh-CN" sz="10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Null</a:t>
                      </a:r>
                      <a:endParaRPr lang="zh-CN" sz="10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extLst>
                  <a:ext uri="{0D108BD9-81ED-4DB2-BD59-A6C34878D82A}">
                    <a16:rowId xmlns:a16="http://schemas.microsoft.com/office/drawing/2014/main" val="1413252029"/>
                  </a:ext>
                </a:extLst>
              </a:tr>
              <a:tr h="563018"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Tid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教师</a:t>
                      </a:r>
                      <a:r>
                        <a:rPr lang="en-US" sz="1000" kern="100" dirty="0">
                          <a:effectLst/>
                        </a:rPr>
                        <a:t>ID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INTEGER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√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否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extLst>
                  <a:ext uri="{0D108BD9-81ED-4DB2-BD59-A6C34878D82A}">
                    <a16:rowId xmlns:a16="http://schemas.microsoft.com/office/drawing/2014/main" val="2959136665"/>
                  </a:ext>
                </a:extLst>
              </a:tr>
              <a:tr h="563018"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Tname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教师用户名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VARCHAR(16)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√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否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extLst>
                  <a:ext uri="{0D108BD9-81ED-4DB2-BD59-A6C34878D82A}">
                    <a16:rowId xmlns:a16="http://schemas.microsoft.com/office/drawing/2014/main" val="1923915998"/>
                  </a:ext>
                </a:extLst>
              </a:tr>
              <a:tr h="563018"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Tpassword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教师用户密码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VARCHAR (6)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否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extLst>
                  <a:ext uri="{0D108BD9-81ED-4DB2-BD59-A6C34878D82A}">
                    <a16:rowId xmlns:a16="http://schemas.microsoft.com/office/drawing/2014/main" val="2391330806"/>
                  </a:ext>
                </a:extLst>
              </a:tr>
              <a:tr h="563018"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Tstate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用户状态（是否启用）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INTEGER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否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extLst>
                  <a:ext uri="{0D108BD9-81ED-4DB2-BD59-A6C34878D82A}">
                    <a16:rowId xmlns:a16="http://schemas.microsoft.com/office/drawing/2014/main" val="934154184"/>
                  </a:ext>
                </a:extLst>
              </a:tr>
              <a:tr h="563018"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Tel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电话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VARCHAR(20)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否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extLst>
                  <a:ext uri="{0D108BD9-81ED-4DB2-BD59-A6C34878D82A}">
                    <a16:rowId xmlns:a16="http://schemas.microsoft.com/office/drawing/2014/main" val="1970472437"/>
                  </a:ext>
                </a:extLst>
              </a:tr>
              <a:tr h="563018"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Address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地址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VARCHAR(100)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否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extLst>
                  <a:ext uri="{0D108BD9-81ED-4DB2-BD59-A6C34878D82A}">
                    <a16:rowId xmlns:a16="http://schemas.microsoft.com/office/drawing/2014/main" val="1196633689"/>
                  </a:ext>
                </a:extLst>
              </a:tr>
              <a:tr h="563018"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Email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邮箱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VARCHAR(20)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否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extLst>
                  <a:ext uri="{0D108BD9-81ED-4DB2-BD59-A6C34878D82A}">
                    <a16:rowId xmlns:a16="http://schemas.microsoft.com/office/drawing/2014/main" val="4119109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750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/>
              <a:t>用户表</a:t>
            </a:r>
            <a:endParaRPr lang="zh-CN" altLang="en-US" sz="20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682224"/>
              </p:ext>
            </p:extLst>
          </p:nvPr>
        </p:nvGraphicFramePr>
        <p:xfrm>
          <a:off x="419100" y="555524"/>
          <a:ext cx="8291513" cy="4587978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424482">
                  <a:extLst>
                    <a:ext uri="{9D8B030D-6E8A-4147-A177-3AD203B41FA5}">
                      <a16:colId xmlns:a16="http://schemas.microsoft.com/office/drawing/2014/main" val="2622135959"/>
                    </a:ext>
                  </a:extLst>
                </a:gridCol>
                <a:gridCol w="1467598">
                  <a:extLst>
                    <a:ext uri="{9D8B030D-6E8A-4147-A177-3AD203B41FA5}">
                      <a16:colId xmlns:a16="http://schemas.microsoft.com/office/drawing/2014/main" val="3312702884"/>
                    </a:ext>
                  </a:extLst>
                </a:gridCol>
                <a:gridCol w="1232119">
                  <a:extLst>
                    <a:ext uri="{9D8B030D-6E8A-4147-A177-3AD203B41FA5}">
                      <a16:colId xmlns:a16="http://schemas.microsoft.com/office/drawing/2014/main" val="1338629231"/>
                    </a:ext>
                  </a:extLst>
                </a:gridCol>
                <a:gridCol w="1815841">
                  <a:extLst>
                    <a:ext uri="{9D8B030D-6E8A-4147-A177-3AD203B41FA5}">
                      <a16:colId xmlns:a16="http://schemas.microsoft.com/office/drawing/2014/main" val="3688652878"/>
                    </a:ext>
                  </a:extLst>
                </a:gridCol>
                <a:gridCol w="709753">
                  <a:extLst>
                    <a:ext uri="{9D8B030D-6E8A-4147-A177-3AD203B41FA5}">
                      <a16:colId xmlns:a16="http://schemas.microsoft.com/office/drawing/2014/main" val="803898292"/>
                    </a:ext>
                  </a:extLst>
                </a:gridCol>
                <a:gridCol w="699804">
                  <a:extLst>
                    <a:ext uri="{9D8B030D-6E8A-4147-A177-3AD203B41FA5}">
                      <a16:colId xmlns:a16="http://schemas.microsoft.com/office/drawing/2014/main" val="633308934"/>
                    </a:ext>
                  </a:extLst>
                </a:gridCol>
                <a:gridCol w="941916">
                  <a:extLst>
                    <a:ext uri="{9D8B030D-6E8A-4147-A177-3AD203B41FA5}">
                      <a16:colId xmlns:a16="http://schemas.microsoft.com/office/drawing/2014/main" val="3055785773"/>
                    </a:ext>
                  </a:extLst>
                </a:gridCol>
              </a:tblGrid>
              <a:tr h="567465"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Name</a:t>
                      </a:r>
                      <a:endParaRPr lang="zh-CN" sz="1000" b="1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Comment</a:t>
                      </a:r>
                      <a:endParaRPr lang="zh-CN" sz="10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Default</a:t>
                      </a:r>
                      <a:endParaRPr lang="zh-CN" sz="10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DataType</a:t>
                      </a:r>
                      <a:endParaRPr lang="zh-CN" sz="10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P</a:t>
                      </a:r>
                      <a:endParaRPr lang="zh-CN" sz="10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F</a:t>
                      </a:r>
                      <a:endParaRPr lang="zh-CN" sz="10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Null</a:t>
                      </a:r>
                      <a:endParaRPr lang="zh-CN" sz="10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extLst>
                  <a:ext uri="{0D108BD9-81ED-4DB2-BD59-A6C34878D82A}">
                    <a16:rowId xmlns:a16="http://schemas.microsoft.com/office/drawing/2014/main" val="1552015787"/>
                  </a:ext>
                </a:extLst>
              </a:tr>
              <a:tr h="574359"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Sid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学生</a:t>
                      </a:r>
                      <a:r>
                        <a:rPr lang="en-US" sz="1000" kern="100">
                          <a:effectLst/>
                        </a:rPr>
                        <a:t>ID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INTEGER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√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否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extLst>
                  <a:ext uri="{0D108BD9-81ED-4DB2-BD59-A6C34878D82A}">
                    <a16:rowId xmlns:a16="http://schemas.microsoft.com/office/drawing/2014/main" val="3014032005"/>
                  </a:ext>
                </a:extLst>
              </a:tr>
              <a:tr h="574359"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Sname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学生用户名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VARCHAR(16)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√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否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extLst>
                  <a:ext uri="{0D108BD9-81ED-4DB2-BD59-A6C34878D82A}">
                    <a16:rowId xmlns:a16="http://schemas.microsoft.com/office/drawing/2014/main" val="1517721190"/>
                  </a:ext>
                </a:extLst>
              </a:tr>
              <a:tr h="574359"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Spassword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学生用户密码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VARCHAR (6)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否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extLst>
                  <a:ext uri="{0D108BD9-81ED-4DB2-BD59-A6C34878D82A}">
                    <a16:rowId xmlns:a16="http://schemas.microsoft.com/office/drawing/2014/main" val="1522937806"/>
                  </a:ext>
                </a:extLst>
              </a:tr>
              <a:tr h="574359"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Sstate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用户状态（是否启用）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INTEGER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否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extLst>
                  <a:ext uri="{0D108BD9-81ED-4DB2-BD59-A6C34878D82A}">
                    <a16:rowId xmlns:a16="http://schemas.microsoft.com/office/drawing/2014/main" val="3554858"/>
                  </a:ext>
                </a:extLst>
              </a:tr>
              <a:tr h="574359"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Tel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电话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VARCHAR (20)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否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extLst>
                  <a:ext uri="{0D108BD9-81ED-4DB2-BD59-A6C34878D82A}">
                    <a16:rowId xmlns:a16="http://schemas.microsoft.com/office/drawing/2014/main" val="605247802"/>
                  </a:ext>
                </a:extLst>
              </a:tr>
              <a:tr h="574359"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Address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地址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VARCHAR (100)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否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extLst>
                  <a:ext uri="{0D108BD9-81ED-4DB2-BD59-A6C34878D82A}">
                    <a16:rowId xmlns:a16="http://schemas.microsoft.com/office/drawing/2014/main" val="3753184871"/>
                  </a:ext>
                </a:extLst>
              </a:tr>
              <a:tr h="574359"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Email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邮箱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VARCHAR (20)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否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extLst>
                  <a:ext uri="{0D108BD9-81ED-4DB2-BD59-A6C34878D82A}">
                    <a16:rowId xmlns:a16="http://schemas.microsoft.com/office/drawing/2014/main" val="3138786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1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/>
              <a:t>用户表</a:t>
            </a:r>
            <a:endParaRPr lang="zh-CN" altLang="en-US" sz="20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757464"/>
              </p:ext>
            </p:extLst>
          </p:nvPr>
        </p:nvGraphicFramePr>
        <p:xfrm>
          <a:off x="419100" y="646112"/>
          <a:ext cx="8545387" cy="4497387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468098">
                  <a:extLst>
                    <a:ext uri="{9D8B030D-6E8A-4147-A177-3AD203B41FA5}">
                      <a16:colId xmlns:a16="http://schemas.microsoft.com/office/drawing/2014/main" val="1828050524"/>
                    </a:ext>
                  </a:extLst>
                </a:gridCol>
                <a:gridCol w="1512534">
                  <a:extLst>
                    <a:ext uri="{9D8B030D-6E8A-4147-A177-3AD203B41FA5}">
                      <a16:colId xmlns:a16="http://schemas.microsoft.com/office/drawing/2014/main" val="320461334"/>
                    </a:ext>
                  </a:extLst>
                </a:gridCol>
                <a:gridCol w="1269845">
                  <a:extLst>
                    <a:ext uri="{9D8B030D-6E8A-4147-A177-3AD203B41FA5}">
                      <a16:colId xmlns:a16="http://schemas.microsoft.com/office/drawing/2014/main" val="3032588643"/>
                    </a:ext>
                  </a:extLst>
                </a:gridCol>
                <a:gridCol w="1871439">
                  <a:extLst>
                    <a:ext uri="{9D8B030D-6E8A-4147-A177-3AD203B41FA5}">
                      <a16:colId xmlns:a16="http://schemas.microsoft.com/office/drawing/2014/main" val="4278750685"/>
                    </a:ext>
                  </a:extLst>
                </a:gridCol>
                <a:gridCol w="731484">
                  <a:extLst>
                    <a:ext uri="{9D8B030D-6E8A-4147-A177-3AD203B41FA5}">
                      <a16:colId xmlns:a16="http://schemas.microsoft.com/office/drawing/2014/main" val="2273603310"/>
                    </a:ext>
                  </a:extLst>
                </a:gridCol>
                <a:gridCol w="721231">
                  <a:extLst>
                    <a:ext uri="{9D8B030D-6E8A-4147-A177-3AD203B41FA5}">
                      <a16:colId xmlns:a16="http://schemas.microsoft.com/office/drawing/2014/main" val="1297955506"/>
                    </a:ext>
                  </a:extLst>
                </a:gridCol>
                <a:gridCol w="970756">
                  <a:extLst>
                    <a:ext uri="{9D8B030D-6E8A-4147-A177-3AD203B41FA5}">
                      <a16:colId xmlns:a16="http://schemas.microsoft.com/office/drawing/2014/main" val="2868399831"/>
                    </a:ext>
                  </a:extLst>
                </a:gridCol>
              </a:tblGrid>
              <a:tr h="556261"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Name</a:t>
                      </a:r>
                      <a:endParaRPr lang="zh-CN" sz="1000" b="1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Comment</a:t>
                      </a:r>
                      <a:endParaRPr lang="zh-CN" sz="10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Default</a:t>
                      </a:r>
                      <a:endParaRPr lang="zh-CN" sz="10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DataType</a:t>
                      </a:r>
                      <a:endParaRPr lang="zh-CN" sz="10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P</a:t>
                      </a:r>
                      <a:endParaRPr lang="zh-CN" sz="10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F</a:t>
                      </a:r>
                      <a:endParaRPr lang="zh-CN" sz="10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Null</a:t>
                      </a:r>
                      <a:endParaRPr lang="zh-CN" sz="10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extLst>
                  <a:ext uri="{0D108BD9-81ED-4DB2-BD59-A6C34878D82A}">
                    <a16:rowId xmlns:a16="http://schemas.microsoft.com/office/drawing/2014/main" val="3769775300"/>
                  </a:ext>
                </a:extLst>
              </a:tr>
              <a:tr h="563018"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Mid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管理员</a:t>
                      </a:r>
                      <a:r>
                        <a:rPr lang="en-US" sz="1000" kern="100">
                          <a:effectLst/>
                        </a:rPr>
                        <a:t>ID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INTEGER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√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否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extLst>
                  <a:ext uri="{0D108BD9-81ED-4DB2-BD59-A6C34878D82A}">
                    <a16:rowId xmlns:a16="http://schemas.microsoft.com/office/drawing/2014/main" val="500790072"/>
                  </a:ext>
                </a:extLst>
              </a:tr>
              <a:tr h="563018"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 err="1">
                          <a:effectLst/>
                        </a:rPr>
                        <a:t>Mname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管理员用户名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VARCHAR(16)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否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extLst>
                  <a:ext uri="{0D108BD9-81ED-4DB2-BD59-A6C34878D82A}">
                    <a16:rowId xmlns:a16="http://schemas.microsoft.com/office/drawing/2014/main" val="2406447378"/>
                  </a:ext>
                </a:extLst>
              </a:tr>
              <a:tr h="563018">
                <a:tc>
                  <a:txBody>
                    <a:bodyPr/>
                    <a:lstStyle/>
                    <a:p>
                      <a:pPr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Mpassword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管理员密码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VARCHAR (6)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否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extLst>
                  <a:ext uri="{0D108BD9-81ED-4DB2-BD59-A6C34878D82A}">
                    <a16:rowId xmlns:a16="http://schemas.microsoft.com/office/drawing/2014/main" val="651111293"/>
                  </a:ext>
                </a:extLst>
              </a:tr>
              <a:tr h="563018"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Mstate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用户状态（是否启用）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INTEGER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否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extLst>
                  <a:ext uri="{0D108BD9-81ED-4DB2-BD59-A6C34878D82A}">
                    <a16:rowId xmlns:a16="http://schemas.microsoft.com/office/drawing/2014/main" val="2761546875"/>
                  </a:ext>
                </a:extLst>
              </a:tr>
              <a:tr h="563018"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Tel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电话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VARCHAR (20)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否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extLst>
                  <a:ext uri="{0D108BD9-81ED-4DB2-BD59-A6C34878D82A}">
                    <a16:rowId xmlns:a16="http://schemas.microsoft.com/office/drawing/2014/main" val="828343328"/>
                  </a:ext>
                </a:extLst>
              </a:tr>
              <a:tr h="563018"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Address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地址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VARCHAR (100)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否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extLst>
                  <a:ext uri="{0D108BD9-81ED-4DB2-BD59-A6C34878D82A}">
                    <a16:rowId xmlns:a16="http://schemas.microsoft.com/office/drawing/2014/main" val="2339916306"/>
                  </a:ext>
                </a:extLst>
              </a:tr>
              <a:tr h="563018"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Email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邮箱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VARCHAR (20)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否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extLst>
                  <a:ext uri="{0D108BD9-81ED-4DB2-BD59-A6C34878D82A}">
                    <a16:rowId xmlns:a16="http://schemas.microsoft.com/office/drawing/2014/main" val="1447331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723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9100" y="78695"/>
            <a:ext cx="8291513" cy="523875"/>
          </a:xfrm>
        </p:spPr>
        <p:txBody>
          <a:bodyPr>
            <a:normAutofit/>
          </a:bodyPr>
          <a:lstStyle/>
          <a:p>
            <a:r>
              <a:rPr lang="zh-CN" altLang="en-US" sz="2000" dirty="0" smtClean="0"/>
              <a:t>文件</a:t>
            </a:r>
            <a:endParaRPr lang="zh-CN" altLang="en-US" sz="2000" dirty="0"/>
          </a:p>
        </p:txBody>
      </p:sp>
      <p:sp>
        <p:nvSpPr>
          <p:cNvPr id="5" name="文本框 4"/>
          <p:cNvSpPr txBox="1"/>
          <p:nvPr/>
        </p:nvSpPr>
        <p:spPr>
          <a:xfrm>
            <a:off x="2555776" y="533086"/>
            <a:ext cx="5760343" cy="416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主要包括论坛帖子、试卷和文件夹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479334"/>
              </p:ext>
            </p:extLst>
          </p:nvPr>
        </p:nvGraphicFramePr>
        <p:xfrm>
          <a:off x="419100" y="949994"/>
          <a:ext cx="8401371" cy="4070027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443356">
                  <a:extLst>
                    <a:ext uri="{9D8B030D-6E8A-4147-A177-3AD203B41FA5}">
                      <a16:colId xmlns:a16="http://schemas.microsoft.com/office/drawing/2014/main" val="1893658928"/>
                    </a:ext>
                  </a:extLst>
                </a:gridCol>
                <a:gridCol w="1487043">
                  <a:extLst>
                    <a:ext uri="{9D8B030D-6E8A-4147-A177-3AD203B41FA5}">
                      <a16:colId xmlns:a16="http://schemas.microsoft.com/office/drawing/2014/main" val="2848371501"/>
                    </a:ext>
                  </a:extLst>
                </a:gridCol>
                <a:gridCol w="1248444">
                  <a:extLst>
                    <a:ext uri="{9D8B030D-6E8A-4147-A177-3AD203B41FA5}">
                      <a16:colId xmlns:a16="http://schemas.microsoft.com/office/drawing/2014/main" val="3673417918"/>
                    </a:ext>
                  </a:extLst>
                </a:gridCol>
                <a:gridCol w="1839900">
                  <a:extLst>
                    <a:ext uri="{9D8B030D-6E8A-4147-A177-3AD203B41FA5}">
                      <a16:colId xmlns:a16="http://schemas.microsoft.com/office/drawing/2014/main" val="490695646"/>
                    </a:ext>
                  </a:extLst>
                </a:gridCol>
                <a:gridCol w="719156">
                  <a:extLst>
                    <a:ext uri="{9D8B030D-6E8A-4147-A177-3AD203B41FA5}">
                      <a16:colId xmlns:a16="http://schemas.microsoft.com/office/drawing/2014/main" val="3046325293"/>
                    </a:ext>
                  </a:extLst>
                </a:gridCol>
                <a:gridCol w="709076">
                  <a:extLst>
                    <a:ext uri="{9D8B030D-6E8A-4147-A177-3AD203B41FA5}">
                      <a16:colId xmlns:a16="http://schemas.microsoft.com/office/drawing/2014/main" val="2293942000"/>
                    </a:ext>
                  </a:extLst>
                </a:gridCol>
                <a:gridCol w="954396">
                  <a:extLst>
                    <a:ext uri="{9D8B030D-6E8A-4147-A177-3AD203B41FA5}">
                      <a16:colId xmlns:a16="http://schemas.microsoft.com/office/drawing/2014/main" val="3497992083"/>
                    </a:ext>
                  </a:extLst>
                </a:gridCol>
              </a:tblGrid>
              <a:tr h="671542"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Name</a:t>
                      </a:r>
                      <a:endParaRPr lang="zh-CN" sz="1000" b="1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Comment</a:t>
                      </a:r>
                      <a:endParaRPr lang="zh-CN" sz="10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Default</a:t>
                      </a:r>
                      <a:endParaRPr lang="zh-CN" sz="10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DataType</a:t>
                      </a:r>
                      <a:endParaRPr lang="zh-CN" sz="10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P</a:t>
                      </a:r>
                      <a:endParaRPr lang="zh-CN" sz="10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F</a:t>
                      </a:r>
                      <a:endParaRPr lang="zh-CN" sz="10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Null</a:t>
                      </a:r>
                      <a:endParaRPr lang="zh-CN" sz="10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extLst>
                  <a:ext uri="{0D108BD9-81ED-4DB2-BD59-A6C34878D82A}">
                    <a16:rowId xmlns:a16="http://schemas.microsoft.com/office/drawing/2014/main" val="1552091590"/>
                  </a:ext>
                </a:extLst>
              </a:tr>
              <a:tr h="679697"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Bid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帖子</a:t>
                      </a:r>
                      <a:r>
                        <a:rPr lang="en-US" sz="1000" kern="100" dirty="0">
                          <a:effectLst/>
                        </a:rPr>
                        <a:t>ID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INTEGER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√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否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extLst>
                  <a:ext uri="{0D108BD9-81ED-4DB2-BD59-A6C34878D82A}">
                    <a16:rowId xmlns:a16="http://schemas.microsoft.com/office/drawing/2014/main" val="2467559300"/>
                  </a:ext>
                </a:extLst>
              </a:tr>
              <a:tr h="679697"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Bname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帖子作者用户名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VARCHAR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否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extLst>
                  <a:ext uri="{0D108BD9-81ED-4DB2-BD59-A6C34878D82A}">
                    <a16:rowId xmlns:a16="http://schemas.microsoft.com/office/drawing/2014/main" val="2107818276"/>
                  </a:ext>
                </a:extLst>
              </a:tr>
              <a:tr h="679697"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Btxt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帖子内容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CHAR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否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extLst>
                  <a:ext uri="{0D108BD9-81ED-4DB2-BD59-A6C34878D82A}">
                    <a16:rowId xmlns:a16="http://schemas.microsoft.com/office/drawing/2014/main" val="1800284472"/>
                  </a:ext>
                </a:extLst>
              </a:tr>
              <a:tr h="679697"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Bnumber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回帖数量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INETGER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否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extLst>
                  <a:ext uri="{0D108BD9-81ED-4DB2-BD59-A6C34878D82A}">
                    <a16:rowId xmlns:a16="http://schemas.microsoft.com/office/drawing/2014/main" val="3359473736"/>
                  </a:ext>
                </a:extLst>
              </a:tr>
              <a:tr h="679697"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Blable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帖子的标签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VARCHAR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否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extLst>
                  <a:ext uri="{0D108BD9-81ED-4DB2-BD59-A6C34878D82A}">
                    <a16:rowId xmlns:a16="http://schemas.microsoft.com/office/drawing/2014/main" val="566068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997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/>
              <a:t>文件</a:t>
            </a:r>
            <a:endParaRPr lang="zh-CN" altLang="en-US" sz="20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99107"/>
              </p:ext>
            </p:extLst>
          </p:nvPr>
        </p:nvGraphicFramePr>
        <p:xfrm>
          <a:off x="467545" y="915566"/>
          <a:ext cx="8243068" cy="3888432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416160">
                  <a:extLst>
                    <a:ext uri="{9D8B030D-6E8A-4147-A177-3AD203B41FA5}">
                      <a16:colId xmlns:a16="http://schemas.microsoft.com/office/drawing/2014/main" val="3038319280"/>
                    </a:ext>
                  </a:extLst>
                </a:gridCol>
                <a:gridCol w="1459023">
                  <a:extLst>
                    <a:ext uri="{9D8B030D-6E8A-4147-A177-3AD203B41FA5}">
                      <a16:colId xmlns:a16="http://schemas.microsoft.com/office/drawing/2014/main" val="4071600390"/>
                    </a:ext>
                  </a:extLst>
                </a:gridCol>
                <a:gridCol w="1224920">
                  <a:extLst>
                    <a:ext uri="{9D8B030D-6E8A-4147-A177-3AD203B41FA5}">
                      <a16:colId xmlns:a16="http://schemas.microsoft.com/office/drawing/2014/main" val="1663043222"/>
                    </a:ext>
                  </a:extLst>
                </a:gridCol>
                <a:gridCol w="1805232">
                  <a:extLst>
                    <a:ext uri="{9D8B030D-6E8A-4147-A177-3AD203B41FA5}">
                      <a16:colId xmlns:a16="http://schemas.microsoft.com/office/drawing/2014/main" val="2951849583"/>
                    </a:ext>
                  </a:extLst>
                </a:gridCol>
                <a:gridCol w="705606">
                  <a:extLst>
                    <a:ext uri="{9D8B030D-6E8A-4147-A177-3AD203B41FA5}">
                      <a16:colId xmlns:a16="http://schemas.microsoft.com/office/drawing/2014/main" val="3328406026"/>
                    </a:ext>
                  </a:extLst>
                </a:gridCol>
                <a:gridCol w="695715">
                  <a:extLst>
                    <a:ext uri="{9D8B030D-6E8A-4147-A177-3AD203B41FA5}">
                      <a16:colId xmlns:a16="http://schemas.microsoft.com/office/drawing/2014/main" val="2811415946"/>
                    </a:ext>
                  </a:extLst>
                </a:gridCol>
                <a:gridCol w="936412">
                  <a:extLst>
                    <a:ext uri="{9D8B030D-6E8A-4147-A177-3AD203B41FA5}">
                      <a16:colId xmlns:a16="http://schemas.microsoft.com/office/drawing/2014/main" val="112184064"/>
                    </a:ext>
                  </a:extLst>
                </a:gridCol>
              </a:tblGrid>
              <a:tr h="653058"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Name</a:t>
                      </a:r>
                      <a:endParaRPr lang="zh-CN" sz="1000" b="1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Comment</a:t>
                      </a:r>
                      <a:endParaRPr lang="zh-CN" sz="10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Default</a:t>
                      </a:r>
                      <a:endParaRPr lang="zh-CN" sz="10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DataType</a:t>
                      </a:r>
                      <a:endParaRPr lang="zh-CN" sz="10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P</a:t>
                      </a:r>
                      <a:endParaRPr lang="zh-CN" sz="10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F</a:t>
                      </a:r>
                      <a:endParaRPr lang="zh-CN" sz="10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Null</a:t>
                      </a:r>
                      <a:endParaRPr lang="zh-CN" sz="10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extLst>
                  <a:ext uri="{0D108BD9-81ED-4DB2-BD59-A6C34878D82A}">
                    <a16:rowId xmlns:a16="http://schemas.microsoft.com/office/drawing/2014/main" val="3619276533"/>
                  </a:ext>
                </a:extLst>
              </a:tr>
              <a:tr h="515226"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 err="1" smtClean="0">
                          <a:effectLst/>
                        </a:rPr>
                        <a:t>PaperId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试卷</a:t>
                      </a:r>
                      <a:r>
                        <a:rPr lang="en-US" sz="1000" kern="100" dirty="0">
                          <a:effectLst/>
                        </a:rPr>
                        <a:t>id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VARCHAR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√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否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extLst>
                  <a:ext uri="{0D108BD9-81ED-4DB2-BD59-A6C34878D82A}">
                    <a16:rowId xmlns:a16="http://schemas.microsoft.com/office/drawing/2014/main" val="447158889"/>
                  </a:ext>
                </a:extLst>
              </a:tr>
              <a:tr h="515226"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 err="1" smtClean="0">
                          <a:effectLst/>
                        </a:rPr>
                        <a:t>PaperType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试卷类型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VARCHAR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否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extLst>
                  <a:ext uri="{0D108BD9-81ED-4DB2-BD59-A6C34878D82A}">
                    <a16:rowId xmlns:a16="http://schemas.microsoft.com/office/drawing/2014/main" val="2242397588"/>
                  </a:ext>
                </a:extLst>
              </a:tr>
              <a:tr h="515226">
                <a:tc>
                  <a:txBody>
                    <a:bodyPr/>
                    <a:lstStyle/>
                    <a:p>
                      <a:pPr indent="200025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PaperName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试卷名称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VARCHAR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否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extLst>
                  <a:ext uri="{0D108BD9-81ED-4DB2-BD59-A6C34878D82A}">
                    <a16:rowId xmlns:a16="http://schemas.microsoft.com/office/drawing/2014/main" val="2458312371"/>
                  </a:ext>
                </a:extLst>
              </a:tr>
              <a:tr h="515226">
                <a:tc>
                  <a:txBody>
                    <a:bodyPr/>
                    <a:lstStyle/>
                    <a:p>
                      <a:pPr indent="66675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PaperState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试卷状态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VARCHAR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否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extLst>
                  <a:ext uri="{0D108BD9-81ED-4DB2-BD59-A6C34878D82A}">
                    <a16:rowId xmlns:a16="http://schemas.microsoft.com/office/drawing/2014/main" val="1552399919"/>
                  </a:ext>
                </a:extLst>
              </a:tr>
              <a:tr h="515226">
                <a:tc>
                  <a:txBody>
                    <a:bodyPr/>
                    <a:lstStyle/>
                    <a:p>
                      <a:pPr indent="66675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P_start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开考时间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 err="1" smtClean="0">
                          <a:effectLst/>
                        </a:rPr>
                        <a:t>Datetim</a:t>
                      </a:r>
                      <a:r>
                        <a:rPr lang="en-US" altLang="zh-CN" sz="1000" kern="100" dirty="0" err="1" smtClean="0">
                          <a:effectLst/>
                        </a:rPr>
                        <a:t>e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否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extLst>
                  <a:ext uri="{0D108BD9-81ED-4DB2-BD59-A6C34878D82A}">
                    <a16:rowId xmlns:a16="http://schemas.microsoft.com/office/drawing/2014/main" val="4250434184"/>
                  </a:ext>
                </a:extLst>
              </a:tr>
              <a:tr h="659244">
                <a:tc>
                  <a:txBody>
                    <a:bodyPr/>
                    <a:lstStyle/>
                    <a:p>
                      <a:pPr indent="66675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P_end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结束时间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 err="1">
                          <a:effectLst/>
                        </a:rPr>
                        <a:t>Datetime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否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extLst>
                  <a:ext uri="{0D108BD9-81ED-4DB2-BD59-A6C34878D82A}">
                    <a16:rowId xmlns:a16="http://schemas.microsoft.com/office/drawing/2014/main" val="2387036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324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1440657" y="812723"/>
            <a:ext cx="138550" cy="37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zh-CN" altLang="en-US" sz="2000" dirty="0">
              <a:solidFill>
                <a:srgbClr val="163A5A"/>
              </a:solidFill>
              <a:latin typeface="方正韵动中黑简体" panose="02000000000000000000" pitchFamily="2" charset="-122"/>
              <a:ea typeface="方正韵动中黑简体" panose="02000000000000000000" pitchFamily="2" charset="-122"/>
              <a:sym typeface="Arial" pitchFamily="34" charset="0"/>
            </a:endParaRPr>
          </a:p>
        </p:txBody>
      </p:sp>
      <p:sp>
        <p:nvSpPr>
          <p:cNvPr id="9" name="矩形 47"/>
          <p:cNvSpPr>
            <a:spLocks noChangeArrowheads="1"/>
          </p:cNvSpPr>
          <p:nvPr/>
        </p:nvSpPr>
        <p:spPr bwMode="auto">
          <a:xfrm>
            <a:off x="1002508" y="1127285"/>
            <a:ext cx="7184231" cy="141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350" dirty="0">
                <a:sym typeface="方正兰亭黑_GBK" pitchFamily="2" charset="-122"/>
              </a:rPr>
              <a:t>目前学校与社会上的各种考试大都采用传统的考试方式，在此方式下，组织一次考试至少要经过五个步骤，即人工出题、考生考试、人工阅卷、成绩评估和试卷分析，随着考试类型的不断增加及考试要求的不断提高，教师的工作量将会越来越大。随着网络技术的飞速发展，人们迫切要求利用这些技术来进行在线考试，以减轻教师的工作负担及提高工作效率，与此同时也提高了考试的质量，从而使考试更趋于公证、客观，更加激发学生的学习兴趣。</a:t>
            </a:r>
            <a:endParaRPr lang="zh-CN" altLang="en-US" sz="1350" dirty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32" name="矩形 67"/>
          <p:cNvSpPr>
            <a:spLocks noChangeArrowheads="1"/>
          </p:cNvSpPr>
          <p:nvPr/>
        </p:nvSpPr>
        <p:spPr bwMode="auto">
          <a:xfrm>
            <a:off x="714156" y="3804918"/>
            <a:ext cx="1779984" cy="300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500" dirty="0">
                <a:sym typeface="方正兰亭黑_GBK" pitchFamily="2" charset="-122"/>
              </a:rPr>
              <a:t>互联网的高速发展</a:t>
            </a:r>
            <a:endParaRPr lang="en-US" altLang="zh-CN" sz="1500" dirty="0">
              <a:sym typeface="方正兰亭黑_GBK" pitchFamily="2" charset="-122"/>
            </a:endParaRPr>
          </a:p>
        </p:txBody>
      </p:sp>
      <p:sp>
        <p:nvSpPr>
          <p:cNvPr id="34" name="矩形 69"/>
          <p:cNvSpPr>
            <a:spLocks noChangeArrowheads="1"/>
          </p:cNvSpPr>
          <p:nvPr/>
        </p:nvSpPr>
        <p:spPr bwMode="auto">
          <a:xfrm>
            <a:off x="3528203" y="3804918"/>
            <a:ext cx="1779984" cy="300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500" dirty="0">
                <a:sym typeface="方正兰亭黑_GBK" pitchFamily="2" charset="-122"/>
              </a:rPr>
              <a:t>传统考试效率低下</a:t>
            </a:r>
            <a:endParaRPr lang="en-US" altLang="zh-CN" sz="1500" dirty="0">
              <a:sym typeface="方正兰亭黑_GBK" pitchFamily="2" charset="-122"/>
            </a:endParaRPr>
          </a:p>
        </p:txBody>
      </p:sp>
      <p:sp>
        <p:nvSpPr>
          <p:cNvPr id="36" name="矩形 71"/>
          <p:cNvSpPr>
            <a:spLocks noChangeArrowheads="1"/>
          </p:cNvSpPr>
          <p:nvPr/>
        </p:nvSpPr>
        <p:spPr bwMode="auto">
          <a:xfrm>
            <a:off x="6623585" y="3804918"/>
            <a:ext cx="1779984" cy="300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500" dirty="0">
                <a:sym typeface="方正兰亭黑_GBK" pitchFamily="2" charset="-122"/>
              </a:rPr>
              <a:t>减轻教师工作负担</a:t>
            </a:r>
            <a:endParaRPr lang="en-US" altLang="zh-CN" sz="1500" dirty="0">
              <a:sym typeface="方正兰亭黑_GBK" pitchFamily="2" charset="-122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1292835" y="2888605"/>
            <a:ext cx="622626" cy="622626"/>
            <a:chOff x="5051514" y="1762004"/>
            <a:chExt cx="605079" cy="605079"/>
          </a:xfrm>
        </p:grpSpPr>
        <p:grpSp>
          <p:nvGrpSpPr>
            <p:cNvPr id="43" name="组合 42"/>
            <p:cNvGrpSpPr/>
            <p:nvPr/>
          </p:nvGrpSpPr>
          <p:grpSpPr>
            <a:xfrm>
              <a:off x="5051514" y="1762004"/>
              <a:ext cx="605079" cy="605079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5" name="同心圆 4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1" name="Freeform 35"/>
            <p:cNvSpPr>
              <a:spLocks noEditPoints="1" noChangeArrowheads="1"/>
            </p:cNvSpPr>
            <p:nvPr/>
          </p:nvSpPr>
          <p:spPr bwMode="auto">
            <a:xfrm>
              <a:off x="5145629" y="1916274"/>
              <a:ext cx="416848" cy="281297"/>
            </a:xfrm>
            <a:custGeom>
              <a:avLst/>
              <a:gdLst>
                <a:gd name="T0" fmla="*/ 971389130 w 157"/>
                <a:gd name="T1" fmla="*/ 330486331 h 106"/>
                <a:gd name="T2" fmla="*/ 978586115 w 157"/>
                <a:gd name="T3" fmla="*/ 265824680 h 106"/>
                <a:gd name="T4" fmla="*/ 712353996 w 157"/>
                <a:gd name="T5" fmla="*/ 0 h 106"/>
                <a:gd name="T6" fmla="*/ 525269936 w 157"/>
                <a:gd name="T7" fmla="*/ 129320622 h 106"/>
                <a:gd name="T8" fmla="*/ 323797271 w 157"/>
                <a:gd name="T9" fmla="*/ 57475534 h 106"/>
                <a:gd name="T10" fmla="*/ 136713211 w 157"/>
                <a:gd name="T11" fmla="*/ 280194233 h 106"/>
                <a:gd name="T12" fmla="*/ 143910196 w 157"/>
                <a:gd name="T13" fmla="*/ 337669767 h 106"/>
                <a:gd name="T14" fmla="*/ 0 w 157"/>
                <a:gd name="T15" fmla="*/ 538835477 h 106"/>
                <a:gd name="T16" fmla="*/ 223060938 w 157"/>
                <a:gd name="T17" fmla="*/ 761554176 h 106"/>
                <a:gd name="T18" fmla="*/ 906629676 w 157"/>
                <a:gd name="T19" fmla="*/ 761554176 h 106"/>
                <a:gd name="T20" fmla="*/ 1129690614 w 157"/>
                <a:gd name="T21" fmla="*/ 538835477 h 106"/>
                <a:gd name="T22" fmla="*/ 971389130 w 157"/>
                <a:gd name="T23" fmla="*/ 330486331 h 106"/>
                <a:gd name="T24" fmla="*/ 863458495 w 157"/>
                <a:gd name="T25" fmla="*/ 718448195 h 106"/>
                <a:gd name="T26" fmla="*/ 568443800 w 157"/>
                <a:gd name="T27" fmla="*/ 718448195 h 106"/>
                <a:gd name="T28" fmla="*/ 741133889 w 157"/>
                <a:gd name="T29" fmla="*/ 538835477 h 106"/>
                <a:gd name="T30" fmla="*/ 733939587 w 157"/>
                <a:gd name="T31" fmla="*/ 517282486 h 106"/>
                <a:gd name="T32" fmla="*/ 661983147 w 157"/>
                <a:gd name="T33" fmla="*/ 517282486 h 106"/>
                <a:gd name="T34" fmla="*/ 661983147 w 157"/>
                <a:gd name="T35" fmla="*/ 488543379 h 106"/>
                <a:gd name="T36" fmla="*/ 661983147 w 157"/>
                <a:gd name="T37" fmla="*/ 265824680 h 106"/>
                <a:gd name="T38" fmla="*/ 647594542 w 157"/>
                <a:gd name="T39" fmla="*/ 251457807 h 106"/>
                <a:gd name="T40" fmla="*/ 460510482 w 157"/>
                <a:gd name="T41" fmla="*/ 251457807 h 106"/>
                <a:gd name="T42" fmla="*/ 446119194 w 157"/>
                <a:gd name="T43" fmla="*/ 265824680 h 106"/>
                <a:gd name="T44" fmla="*/ 446119194 w 157"/>
                <a:gd name="T45" fmla="*/ 488543379 h 106"/>
                <a:gd name="T46" fmla="*/ 446119194 w 157"/>
                <a:gd name="T47" fmla="*/ 524465923 h 106"/>
                <a:gd name="T48" fmla="*/ 366968452 w 157"/>
                <a:gd name="T49" fmla="*/ 524465923 h 106"/>
                <a:gd name="T50" fmla="*/ 359774149 w 157"/>
                <a:gd name="T51" fmla="*/ 546018913 h 106"/>
                <a:gd name="T52" fmla="*/ 539661224 w 157"/>
                <a:gd name="T53" fmla="*/ 718448195 h 106"/>
                <a:gd name="T54" fmla="*/ 273429105 w 157"/>
                <a:gd name="T55" fmla="*/ 718448195 h 106"/>
                <a:gd name="T56" fmla="*/ 79150742 w 157"/>
                <a:gd name="T57" fmla="*/ 531652040 h 106"/>
                <a:gd name="T58" fmla="*/ 208669650 w 157"/>
                <a:gd name="T59" fmla="*/ 359222758 h 106"/>
                <a:gd name="T60" fmla="*/ 201472665 w 157"/>
                <a:gd name="T61" fmla="*/ 316116777 h 106"/>
                <a:gd name="T62" fmla="*/ 359774149 w 157"/>
                <a:gd name="T63" fmla="*/ 122137185 h 106"/>
                <a:gd name="T64" fmla="*/ 532466921 w 157"/>
                <a:gd name="T65" fmla="*/ 208349146 h 106"/>
                <a:gd name="T66" fmla="*/ 697962708 w 157"/>
                <a:gd name="T67" fmla="*/ 71845088 h 106"/>
                <a:gd name="T68" fmla="*/ 921020964 w 157"/>
                <a:gd name="T69" fmla="*/ 301747224 h 106"/>
                <a:gd name="T70" fmla="*/ 913826661 w 157"/>
                <a:gd name="T71" fmla="*/ 352039321 h 106"/>
                <a:gd name="T72" fmla="*/ 1057736857 w 157"/>
                <a:gd name="T73" fmla="*/ 531652040 h 106"/>
                <a:gd name="T74" fmla="*/ 863458495 w 157"/>
                <a:gd name="T75" fmla="*/ 718448195 h 10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57"/>
                <a:gd name="T115" fmla="*/ 0 h 106"/>
                <a:gd name="T116" fmla="*/ 157 w 157"/>
                <a:gd name="T117" fmla="*/ 106 h 10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57" h="106">
                  <a:moveTo>
                    <a:pt x="135" y="46"/>
                  </a:moveTo>
                  <a:cubicBezTo>
                    <a:pt x="136" y="43"/>
                    <a:pt x="136" y="40"/>
                    <a:pt x="136" y="37"/>
                  </a:cubicBezTo>
                  <a:cubicBezTo>
                    <a:pt x="136" y="16"/>
                    <a:pt x="120" y="0"/>
                    <a:pt x="99" y="0"/>
                  </a:cubicBezTo>
                  <a:cubicBezTo>
                    <a:pt x="76" y="0"/>
                    <a:pt x="73" y="18"/>
                    <a:pt x="73" y="18"/>
                  </a:cubicBezTo>
                  <a:cubicBezTo>
                    <a:pt x="73" y="18"/>
                    <a:pt x="63" y="6"/>
                    <a:pt x="45" y="8"/>
                  </a:cubicBezTo>
                  <a:cubicBezTo>
                    <a:pt x="30" y="11"/>
                    <a:pt x="19" y="25"/>
                    <a:pt x="19" y="39"/>
                  </a:cubicBezTo>
                  <a:cubicBezTo>
                    <a:pt x="19" y="42"/>
                    <a:pt x="20" y="44"/>
                    <a:pt x="20" y="47"/>
                  </a:cubicBezTo>
                  <a:cubicBezTo>
                    <a:pt x="9" y="51"/>
                    <a:pt x="0" y="62"/>
                    <a:pt x="0" y="75"/>
                  </a:cubicBezTo>
                  <a:cubicBezTo>
                    <a:pt x="0" y="92"/>
                    <a:pt x="14" y="106"/>
                    <a:pt x="31" y="106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43" y="106"/>
                    <a:pt x="157" y="92"/>
                    <a:pt x="157" y="75"/>
                  </a:cubicBezTo>
                  <a:cubicBezTo>
                    <a:pt x="157" y="62"/>
                    <a:pt x="148" y="50"/>
                    <a:pt x="135" y="46"/>
                  </a:cubicBezTo>
                  <a:close/>
                  <a:moveTo>
                    <a:pt x="120" y="100"/>
                  </a:moveTo>
                  <a:cubicBezTo>
                    <a:pt x="79" y="100"/>
                    <a:pt x="79" y="100"/>
                    <a:pt x="79" y="100"/>
                  </a:cubicBezTo>
                  <a:cubicBezTo>
                    <a:pt x="82" y="97"/>
                    <a:pt x="103" y="75"/>
                    <a:pt x="103" y="75"/>
                  </a:cubicBezTo>
                  <a:cubicBezTo>
                    <a:pt x="103" y="75"/>
                    <a:pt x="106" y="72"/>
                    <a:pt x="102" y="72"/>
                  </a:cubicBezTo>
                  <a:cubicBezTo>
                    <a:pt x="98" y="72"/>
                    <a:pt x="92" y="72"/>
                    <a:pt x="92" y="72"/>
                  </a:cubicBezTo>
                  <a:cubicBezTo>
                    <a:pt x="92" y="72"/>
                    <a:pt x="92" y="70"/>
                    <a:pt x="92" y="68"/>
                  </a:cubicBezTo>
                  <a:cubicBezTo>
                    <a:pt x="92" y="59"/>
                    <a:pt x="92" y="43"/>
                    <a:pt x="92" y="37"/>
                  </a:cubicBezTo>
                  <a:cubicBezTo>
                    <a:pt x="92" y="37"/>
                    <a:pt x="92" y="35"/>
                    <a:pt x="90" y="35"/>
                  </a:cubicBezTo>
                  <a:cubicBezTo>
                    <a:pt x="88" y="35"/>
                    <a:pt x="67" y="35"/>
                    <a:pt x="64" y="35"/>
                  </a:cubicBezTo>
                  <a:cubicBezTo>
                    <a:pt x="61" y="35"/>
                    <a:pt x="62" y="37"/>
                    <a:pt x="62" y="37"/>
                  </a:cubicBezTo>
                  <a:cubicBezTo>
                    <a:pt x="62" y="44"/>
                    <a:pt x="62" y="59"/>
                    <a:pt x="62" y="68"/>
                  </a:cubicBezTo>
                  <a:cubicBezTo>
                    <a:pt x="62" y="71"/>
                    <a:pt x="62" y="73"/>
                    <a:pt x="62" y="73"/>
                  </a:cubicBezTo>
                  <a:cubicBezTo>
                    <a:pt x="62" y="73"/>
                    <a:pt x="54" y="73"/>
                    <a:pt x="51" y="73"/>
                  </a:cubicBezTo>
                  <a:cubicBezTo>
                    <a:pt x="47" y="73"/>
                    <a:pt x="50" y="76"/>
                    <a:pt x="50" y="76"/>
                  </a:cubicBezTo>
                  <a:cubicBezTo>
                    <a:pt x="75" y="100"/>
                    <a:pt x="75" y="100"/>
                    <a:pt x="75" y="100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23" y="100"/>
                    <a:pt x="11" y="88"/>
                    <a:pt x="11" y="74"/>
                  </a:cubicBezTo>
                  <a:cubicBezTo>
                    <a:pt x="11" y="63"/>
                    <a:pt x="18" y="53"/>
                    <a:pt x="29" y="50"/>
                  </a:cubicBezTo>
                  <a:cubicBezTo>
                    <a:pt x="28" y="48"/>
                    <a:pt x="28" y="46"/>
                    <a:pt x="28" y="44"/>
                  </a:cubicBezTo>
                  <a:cubicBezTo>
                    <a:pt x="28" y="31"/>
                    <a:pt x="37" y="19"/>
                    <a:pt x="50" y="17"/>
                  </a:cubicBezTo>
                  <a:cubicBezTo>
                    <a:pt x="65" y="15"/>
                    <a:pt x="74" y="29"/>
                    <a:pt x="74" y="29"/>
                  </a:cubicBezTo>
                  <a:cubicBezTo>
                    <a:pt x="74" y="29"/>
                    <a:pt x="77" y="10"/>
                    <a:pt x="97" y="10"/>
                  </a:cubicBezTo>
                  <a:cubicBezTo>
                    <a:pt x="115" y="10"/>
                    <a:pt x="128" y="24"/>
                    <a:pt x="128" y="42"/>
                  </a:cubicBezTo>
                  <a:cubicBezTo>
                    <a:pt x="128" y="44"/>
                    <a:pt x="127" y="47"/>
                    <a:pt x="127" y="49"/>
                  </a:cubicBezTo>
                  <a:cubicBezTo>
                    <a:pt x="138" y="53"/>
                    <a:pt x="147" y="62"/>
                    <a:pt x="147" y="74"/>
                  </a:cubicBezTo>
                  <a:cubicBezTo>
                    <a:pt x="147" y="88"/>
                    <a:pt x="135" y="100"/>
                    <a:pt x="120" y="10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7211037" y="2892904"/>
            <a:ext cx="605079" cy="605079"/>
            <a:chOff x="8383202" y="3383515"/>
            <a:chExt cx="605079" cy="605079"/>
          </a:xfrm>
        </p:grpSpPr>
        <p:grpSp>
          <p:nvGrpSpPr>
            <p:cNvPr id="59" name="组合 58"/>
            <p:cNvGrpSpPr/>
            <p:nvPr/>
          </p:nvGrpSpPr>
          <p:grpSpPr>
            <a:xfrm>
              <a:off x="8383202" y="3383515"/>
              <a:ext cx="605079" cy="605079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0" name="同心圆 5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Group 22"/>
            <p:cNvGrpSpPr>
              <a:grpSpLocks/>
            </p:cNvGrpSpPr>
            <p:nvPr/>
          </p:nvGrpSpPr>
          <p:grpSpPr bwMode="auto">
            <a:xfrm>
              <a:off x="8539289" y="3516918"/>
              <a:ext cx="292903" cy="310672"/>
              <a:chOff x="0" y="0"/>
              <a:chExt cx="439257" cy="424283"/>
            </a:xfrm>
            <a:solidFill>
              <a:srgbClr val="C00000"/>
            </a:solidFill>
          </p:grpSpPr>
          <p:sp>
            <p:nvSpPr>
              <p:cNvPr id="15" name="Rectangle 18"/>
              <p:cNvSpPr>
                <a:spLocks noChangeArrowheads="1"/>
              </p:cNvSpPr>
              <p:nvPr/>
            </p:nvSpPr>
            <p:spPr bwMode="auto">
              <a:xfrm>
                <a:off x="157234" y="169713"/>
                <a:ext cx="47421" cy="44924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itchFamily="34" charset="0"/>
                  <a:buNone/>
                </a:pPr>
                <a:endParaRPr lang="zh-CN" altLang="zh-CN" sz="1400"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6" name="Rectangle 19"/>
              <p:cNvSpPr>
                <a:spLocks noChangeArrowheads="1"/>
              </p:cNvSpPr>
              <p:nvPr/>
            </p:nvSpPr>
            <p:spPr bwMode="auto">
              <a:xfrm>
                <a:off x="232107" y="169713"/>
                <a:ext cx="49916" cy="44924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itchFamily="34" charset="0"/>
                  <a:buNone/>
                </a:pPr>
                <a:endParaRPr lang="zh-CN" altLang="zh-CN" sz="1400"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7" name="Rectangle 20"/>
              <p:cNvSpPr>
                <a:spLocks noChangeArrowheads="1"/>
              </p:cNvSpPr>
              <p:nvPr/>
            </p:nvSpPr>
            <p:spPr bwMode="auto">
              <a:xfrm>
                <a:off x="309477" y="169713"/>
                <a:ext cx="49916" cy="44924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itchFamily="34" charset="0"/>
                  <a:buNone/>
                </a:pPr>
                <a:endParaRPr lang="zh-CN" altLang="zh-CN" sz="1400"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8" name="Rectangle 21"/>
              <p:cNvSpPr>
                <a:spLocks noChangeArrowheads="1"/>
              </p:cNvSpPr>
              <p:nvPr/>
            </p:nvSpPr>
            <p:spPr bwMode="auto">
              <a:xfrm>
                <a:off x="157234" y="237099"/>
                <a:ext cx="47421" cy="4742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itchFamily="34" charset="0"/>
                  <a:buNone/>
                </a:pPr>
                <a:endParaRPr lang="zh-CN" altLang="zh-CN" sz="1400"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9" name="Rectangle 22"/>
              <p:cNvSpPr>
                <a:spLocks noChangeArrowheads="1"/>
              </p:cNvSpPr>
              <p:nvPr/>
            </p:nvSpPr>
            <p:spPr bwMode="auto">
              <a:xfrm>
                <a:off x="232107" y="237099"/>
                <a:ext cx="49916" cy="4742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itchFamily="34" charset="0"/>
                  <a:buNone/>
                </a:pPr>
                <a:endParaRPr lang="zh-CN" altLang="zh-CN" sz="1400"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20" name="Rectangle 23"/>
              <p:cNvSpPr>
                <a:spLocks noChangeArrowheads="1"/>
              </p:cNvSpPr>
              <p:nvPr/>
            </p:nvSpPr>
            <p:spPr bwMode="auto">
              <a:xfrm>
                <a:off x="309477" y="237099"/>
                <a:ext cx="49916" cy="4742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itchFamily="34" charset="0"/>
                  <a:buNone/>
                </a:pPr>
                <a:endParaRPr lang="zh-CN" altLang="zh-CN" sz="1400"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21" name="Rectangle 24"/>
              <p:cNvSpPr>
                <a:spLocks noChangeArrowheads="1"/>
              </p:cNvSpPr>
              <p:nvPr/>
            </p:nvSpPr>
            <p:spPr bwMode="auto">
              <a:xfrm>
                <a:off x="157234" y="309477"/>
                <a:ext cx="47421" cy="44924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itchFamily="34" charset="0"/>
                  <a:buNone/>
                </a:pPr>
                <a:endParaRPr lang="zh-CN" altLang="zh-CN" sz="1400"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22" name="Rectangle 25"/>
              <p:cNvSpPr>
                <a:spLocks noChangeArrowheads="1"/>
              </p:cNvSpPr>
              <p:nvPr/>
            </p:nvSpPr>
            <p:spPr bwMode="auto">
              <a:xfrm>
                <a:off x="79865" y="237099"/>
                <a:ext cx="49916" cy="4742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itchFamily="34" charset="0"/>
                  <a:buNone/>
                </a:pPr>
                <a:endParaRPr lang="zh-CN" altLang="zh-CN" sz="1400"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23" name="Rectangle 26"/>
              <p:cNvSpPr>
                <a:spLocks noChangeArrowheads="1"/>
              </p:cNvSpPr>
              <p:nvPr/>
            </p:nvSpPr>
            <p:spPr bwMode="auto">
              <a:xfrm>
                <a:off x="79865" y="309477"/>
                <a:ext cx="49916" cy="44924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itchFamily="34" charset="0"/>
                  <a:buNone/>
                </a:pPr>
                <a:endParaRPr lang="zh-CN" altLang="zh-CN" sz="1400"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24" name="Rectangle 27"/>
              <p:cNvSpPr>
                <a:spLocks noChangeArrowheads="1"/>
              </p:cNvSpPr>
              <p:nvPr/>
            </p:nvSpPr>
            <p:spPr bwMode="auto">
              <a:xfrm>
                <a:off x="232107" y="309477"/>
                <a:ext cx="49916" cy="44924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itchFamily="34" charset="0"/>
                  <a:buNone/>
                </a:pPr>
                <a:endParaRPr lang="zh-CN" altLang="zh-CN" sz="1400"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25" name="Rectangle 28"/>
              <p:cNvSpPr>
                <a:spLocks noChangeArrowheads="1"/>
              </p:cNvSpPr>
              <p:nvPr/>
            </p:nvSpPr>
            <p:spPr bwMode="auto">
              <a:xfrm>
                <a:off x="309477" y="309477"/>
                <a:ext cx="49916" cy="44924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itchFamily="34" charset="0"/>
                  <a:buNone/>
                </a:pPr>
                <a:endParaRPr lang="zh-CN" altLang="zh-CN" sz="1400"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26" name="Freeform 29"/>
              <p:cNvSpPr>
                <a:spLocks noEditPoints="1" noChangeArrowheads="1"/>
              </p:cNvSpPr>
              <p:nvPr/>
            </p:nvSpPr>
            <p:spPr bwMode="auto">
              <a:xfrm>
                <a:off x="0" y="29950"/>
                <a:ext cx="439257" cy="394333"/>
              </a:xfrm>
              <a:custGeom>
                <a:avLst/>
                <a:gdLst>
                  <a:gd name="T0" fmla="*/ 1083829211 w 176"/>
                  <a:gd name="T1" fmla="*/ 0 h 158"/>
                  <a:gd name="T2" fmla="*/ 934337076 w 176"/>
                  <a:gd name="T3" fmla="*/ 0 h 158"/>
                  <a:gd name="T4" fmla="*/ 934337076 w 176"/>
                  <a:gd name="T5" fmla="*/ 99661426 h 158"/>
                  <a:gd name="T6" fmla="*/ 784842445 w 176"/>
                  <a:gd name="T7" fmla="*/ 99661426 h 158"/>
                  <a:gd name="T8" fmla="*/ 784842445 w 176"/>
                  <a:gd name="T9" fmla="*/ 0 h 158"/>
                  <a:gd name="T10" fmla="*/ 323902122 w 176"/>
                  <a:gd name="T11" fmla="*/ 0 h 158"/>
                  <a:gd name="T12" fmla="*/ 323902122 w 176"/>
                  <a:gd name="T13" fmla="*/ 99661426 h 158"/>
                  <a:gd name="T14" fmla="*/ 174409987 w 176"/>
                  <a:gd name="T15" fmla="*/ 99661426 h 158"/>
                  <a:gd name="T16" fmla="*/ 174409987 w 176"/>
                  <a:gd name="T17" fmla="*/ 0 h 158"/>
                  <a:gd name="T18" fmla="*/ 0 w 176"/>
                  <a:gd name="T19" fmla="*/ 0 h 158"/>
                  <a:gd name="T20" fmla="*/ 0 w 176"/>
                  <a:gd name="T21" fmla="*/ 984167816 h 158"/>
                  <a:gd name="T22" fmla="*/ 80975530 w 176"/>
                  <a:gd name="T23" fmla="*/ 984167816 h 158"/>
                  <a:gd name="T24" fmla="*/ 1009083143 w 176"/>
                  <a:gd name="T25" fmla="*/ 984167816 h 158"/>
                  <a:gd name="T26" fmla="*/ 1096288137 w 176"/>
                  <a:gd name="T27" fmla="*/ 984167816 h 158"/>
                  <a:gd name="T28" fmla="*/ 1083829211 w 176"/>
                  <a:gd name="T29" fmla="*/ 0 h 158"/>
                  <a:gd name="T30" fmla="*/ 1009083143 w 176"/>
                  <a:gd name="T31" fmla="*/ 896962820 h 158"/>
                  <a:gd name="T32" fmla="*/ 80975530 w 176"/>
                  <a:gd name="T33" fmla="*/ 896962820 h 158"/>
                  <a:gd name="T34" fmla="*/ 80975530 w 176"/>
                  <a:gd name="T35" fmla="*/ 274071418 h 158"/>
                  <a:gd name="T36" fmla="*/ 1009083143 w 176"/>
                  <a:gd name="T37" fmla="*/ 274071418 h 158"/>
                  <a:gd name="T38" fmla="*/ 1009083143 w 176"/>
                  <a:gd name="T39" fmla="*/ 896962820 h 15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176"/>
                  <a:gd name="T61" fmla="*/ 0 h 158"/>
                  <a:gd name="T62" fmla="*/ 176 w 176"/>
                  <a:gd name="T63" fmla="*/ 158 h 158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176" h="158">
                    <a:moveTo>
                      <a:pt x="174" y="0"/>
                    </a:moveTo>
                    <a:lnTo>
                      <a:pt x="150" y="0"/>
                    </a:lnTo>
                    <a:lnTo>
                      <a:pt x="150" y="16"/>
                    </a:lnTo>
                    <a:lnTo>
                      <a:pt x="126" y="16"/>
                    </a:lnTo>
                    <a:lnTo>
                      <a:pt x="126" y="0"/>
                    </a:lnTo>
                    <a:lnTo>
                      <a:pt x="52" y="0"/>
                    </a:lnTo>
                    <a:lnTo>
                      <a:pt x="52" y="16"/>
                    </a:lnTo>
                    <a:lnTo>
                      <a:pt x="28" y="16"/>
                    </a:lnTo>
                    <a:lnTo>
                      <a:pt x="28" y="0"/>
                    </a:lnTo>
                    <a:lnTo>
                      <a:pt x="0" y="0"/>
                    </a:lnTo>
                    <a:lnTo>
                      <a:pt x="0" y="158"/>
                    </a:lnTo>
                    <a:lnTo>
                      <a:pt x="13" y="158"/>
                    </a:lnTo>
                    <a:lnTo>
                      <a:pt x="162" y="158"/>
                    </a:lnTo>
                    <a:lnTo>
                      <a:pt x="176" y="158"/>
                    </a:lnTo>
                    <a:lnTo>
                      <a:pt x="174" y="0"/>
                    </a:lnTo>
                    <a:close/>
                    <a:moveTo>
                      <a:pt x="162" y="144"/>
                    </a:moveTo>
                    <a:lnTo>
                      <a:pt x="13" y="144"/>
                    </a:lnTo>
                    <a:lnTo>
                      <a:pt x="13" y="44"/>
                    </a:lnTo>
                    <a:lnTo>
                      <a:pt x="162" y="44"/>
                    </a:lnTo>
                    <a:lnTo>
                      <a:pt x="162" y="144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" name="Rectangle 30"/>
              <p:cNvSpPr>
                <a:spLocks noChangeArrowheads="1"/>
              </p:cNvSpPr>
              <p:nvPr/>
            </p:nvSpPr>
            <p:spPr bwMode="auto">
              <a:xfrm>
                <a:off x="82360" y="0"/>
                <a:ext cx="37438" cy="59899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itchFamily="34" charset="0"/>
                  <a:buNone/>
                </a:pPr>
                <a:endParaRPr lang="zh-CN" altLang="zh-CN" sz="1400"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28" name="Rectangle 31"/>
              <p:cNvSpPr>
                <a:spLocks noChangeArrowheads="1"/>
              </p:cNvSpPr>
              <p:nvPr/>
            </p:nvSpPr>
            <p:spPr bwMode="auto">
              <a:xfrm>
                <a:off x="329443" y="0"/>
                <a:ext cx="34941" cy="59899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itchFamily="34" charset="0"/>
                  <a:buNone/>
                </a:pPr>
                <a:endParaRPr lang="zh-CN" altLang="zh-CN" sz="1400">
                  <a:latin typeface="Calibri" pitchFamily="34" charset="0"/>
                  <a:ea typeface="宋体" pitchFamily="2" charset="-122"/>
                </a:endParaRPr>
              </a:p>
            </p:txBody>
          </p:sp>
        </p:grpSp>
      </p:grpSp>
      <p:grpSp>
        <p:nvGrpSpPr>
          <p:cNvPr id="113" name="组合 112"/>
          <p:cNvGrpSpPr/>
          <p:nvPr/>
        </p:nvGrpSpPr>
        <p:grpSpPr>
          <a:xfrm>
            <a:off x="4012783" y="2905966"/>
            <a:ext cx="622626" cy="622626"/>
            <a:chOff x="5570980" y="2842059"/>
            <a:chExt cx="622626" cy="622626"/>
          </a:xfrm>
        </p:grpSpPr>
        <p:grpSp>
          <p:nvGrpSpPr>
            <p:cNvPr id="85" name="组合 84"/>
            <p:cNvGrpSpPr/>
            <p:nvPr/>
          </p:nvGrpSpPr>
          <p:grpSpPr>
            <a:xfrm>
              <a:off x="5570980" y="2842059"/>
              <a:ext cx="622626" cy="62262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87" name="同心圆 8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椭圆 87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任意多边形 75"/>
            <p:cNvSpPr>
              <a:spLocks noChangeArrowheads="1"/>
            </p:cNvSpPr>
            <p:nvPr/>
          </p:nvSpPr>
          <p:spPr bwMode="auto">
            <a:xfrm>
              <a:off x="5679989" y="2993590"/>
              <a:ext cx="447333" cy="319563"/>
            </a:xfrm>
            <a:custGeom>
              <a:avLst/>
              <a:gdLst>
                <a:gd name="T0" fmla="*/ 302178 w 613253"/>
                <a:gd name="T1" fmla="*/ 189810 h 438850"/>
                <a:gd name="T2" fmla="*/ 308446 w 613253"/>
                <a:gd name="T3" fmla="*/ 211231 h 438850"/>
                <a:gd name="T4" fmla="*/ 273991 w 613253"/>
                <a:gd name="T5" fmla="*/ 287948 h 438850"/>
                <a:gd name="T6" fmla="*/ 273506 w 613253"/>
                <a:gd name="T7" fmla="*/ 287948 h 438850"/>
                <a:gd name="T8" fmla="*/ 273846 w 613253"/>
                <a:gd name="T9" fmla="*/ 288271 h 438850"/>
                <a:gd name="T10" fmla="*/ 273506 w 613253"/>
                <a:gd name="T11" fmla="*/ 289027 h 438850"/>
                <a:gd name="T12" fmla="*/ 274642 w 613253"/>
                <a:gd name="T13" fmla="*/ 289027 h 438850"/>
                <a:gd name="T14" fmla="*/ 313223 w 613253"/>
                <a:gd name="T15" fmla="*/ 325694 h 438850"/>
                <a:gd name="T16" fmla="*/ 351804 w 613253"/>
                <a:gd name="T17" fmla="*/ 289027 h 438850"/>
                <a:gd name="T18" fmla="*/ 352939 w 613253"/>
                <a:gd name="T19" fmla="*/ 289027 h 438850"/>
                <a:gd name="T20" fmla="*/ 352600 w 613253"/>
                <a:gd name="T21" fmla="*/ 288270 h 438850"/>
                <a:gd name="T22" fmla="*/ 352939 w 613253"/>
                <a:gd name="T23" fmla="*/ 287948 h 438850"/>
                <a:gd name="T24" fmla="*/ 352455 w 613253"/>
                <a:gd name="T25" fmla="*/ 287948 h 438850"/>
                <a:gd name="T26" fmla="*/ 317999 w 613253"/>
                <a:gd name="T27" fmla="*/ 211229 h 438850"/>
                <a:gd name="T28" fmla="*/ 324267 w 613253"/>
                <a:gd name="T29" fmla="*/ 189810 h 438850"/>
                <a:gd name="T30" fmla="*/ 122621 w 613253"/>
                <a:gd name="T31" fmla="*/ 168497 h 438850"/>
                <a:gd name="T32" fmla="*/ 127701 w 613253"/>
                <a:gd name="T33" fmla="*/ 185855 h 438850"/>
                <a:gd name="T34" fmla="*/ 99783 w 613253"/>
                <a:gd name="T35" fmla="*/ 248016 h 438850"/>
                <a:gd name="T36" fmla="*/ 99389 w 613253"/>
                <a:gd name="T37" fmla="*/ 248016 h 438850"/>
                <a:gd name="T38" fmla="*/ 99664 w 613253"/>
                <a:gd name="T39" fmla="*/ 248278 h 438850"/>
                <a:gd name="T40" fmla="*/ 99390 w 613253"/>
                <a:gd name="T41" fmla="*/ 248890 h 438850"/>
                <a:gd name="T42" fmla="*/ 100310 w 613253"/>
                <a:gd name="T43" fmla="*/ 248890 h 438850"/>
                <a:gd name="T44" fmla="*/ 131571 w 613253"/>
                <a:gd name="T45" fmla="*/ 278601 h 438850"/>
                <a:gd name="T46" fmla="*/ 162832 w 613253"/>
                <a:gd name="T47" fmla="*/ 248890 h 438850"/>
                <a:gd name="T48" fmla="*/ 163753 w 613253"/>
                <a:gd name="T49" fmla="*/ 248890 h 438850"/>
                <a:gd name="T50" fmla="*/ 163477 w 613253"/>
                <a:gd name="T51" fmla="*/ 248278 h 438850"/>
                <a:gd name="T52" fmla="*/ 163752 w 613253"/>
                <a:gd name="T53" fmla="*/ 248016 h 438850"/>
                <a:gd name="T54" fmla="*/ 163360 w 613253"/>
                <a:gd name="T55" fmla="*/ 248016 h 438850"/>
                <a:gd name="T56" fmla="*/ 135441 w 613253"/>
                <a:gd name="T57" fmla="*/ 185853 h 438850"/>
                <a:gd name="T58" fmla="*/ 140519 w 613253"/>
                <a:gd name="T59" fmla="*/ 168497 h 438850"/>
                <a:gd name="T60" fmla="*/ 313647 w 613253"/>
                <a:gd name="T61" fmla="*/ 0 h 438850"/>
                <a:gd name="T62" fmla="*/ 401789 w 613253"/>
                <a:gd name="T63" fmla="*/ 89512 h 438850"/>
                <a:gd name="T64" fmla="*/ 354002 w 613253"/>
                <a:gd name="T65" fmla="*/ 167851 h 438850"/>
                <a:gd name="T66" fmla="*/ 354002 w 613253"/>
                <a:gd name="T67" fmla="*/ 179987 h 438850"/>
                <a:gd name="T68" fmla="*/ 477733 w 613253"/>
                <a:gd name="T69" fmla="*/ 304984 h 438850"/>
                <a:gd name="T70" fmla="*/ 310462 w 613253"/>
                <a:gd name="T71" fmla="*/ 341871 h 438850"/>
                <a:gd name="T72" fmla="*/ 150844 w 613253"/>
                <a:gd name="T73" fmla="*/ 308256 h 438850"/>
                <a:gd name="T74" fmla="*/ 158358 w 613253"/>
                <a:gd name="T75" fmla="*/ 288582 h 438850"/>
                <a:gd name="T76" fmla="*/ 129334 w 613253"/>
                <a:gd name="T77" fmla="*/ 291708 h 438850"/>
                <a:gd name="T78" fmla="*/ 0 w 613253"/>
                <a:gd name="T79" fmla="*/ 264471 h 438850"/>
                <a:gd name="T80" fmla="*/ 97497 w 613253"/>
                <a:gd name="T81" fmla="*/ 161659 h 438850"/>
                <a:gd name="T82" fmla="*/ 97497 w 613253"/>
                <a:gd name="T83" fmla="*/ 149528 h 438850"/>
                <a:gd name="T84" fmla="*/ 60496 w 613253"/>
                <a:gd name="T85" fmla="*/ 87229 h 438850"/>
                <a:gd name="T86" fmla="*/ 131914 w 613253"/>
                <a:gd name="T87" fmla="*/ 14700 h 438850"/>
                <a:gd name="T88" fmla="*/ 203334 w 613253"/>
                <a:gd name="T89" fmla="*/ 87229 h 438850"/>
                <a:gd name="T90" fmla="*/ 164614 w 613253"/>
                <a:gd name="T91" fmla="*/ 150705 h 438850"/>
                <a:gd name="T92" fmla="*/ 164614 w 613253"/>
                <a:gd name="T93" fmla="*/ 160538 h 438850"/>
                <a:gd name="T94" fmla="*/ 228121 w 613253"/>
                <a:gd name="T95" fmla="*/ 196732 h 438850"/>
                <a:gd name="T96" fmla="*/ 229847 w 613253"/>
                <a:gd name="T97" fmla="*/ 199013 h 438850"/>
                <a:gd name="T98" fmla="*/ 271170 w 613253"/>
                <a:gd name="T99" fmla="*/ 181372 h 438850"/>
                <a:gd name="T100" fmla="*/ 271170 w 613253"/>
                <a:gd name="T101" fmla="*/ 166399 h 438850"/>
                <a:gd name="T102" fmla="*/ 225504 w 613253"/>
                <a:gd name="T103" fmla="*/ 89512 h 438850"/>
                <a:gd name="T104" fmla="*/ 313647 w 613253"/>
                <a:gd name="T105" fmla="*/ 0 h 43885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613253"/>
                <a:gd name="T160" fmla="*/ 0 h 438850"/>
                <a:gd name="T161" fmla="*/ 613253 w 613253"/>
                <a:gd name="T162" fmla="*/ 438850 h 438850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613253" h="438850">
                  <a:moveTo>
                    <a:pt x="387898" y="243653"/>
                  </a:moveTo>
                  <a:lnTo>
                    <a:pt x="395944" y="271151"/>
                  </a:lnTo>
                  <a:lnTo>
                    <a:pt x="351715" y="369631"/>
                  </a:lnTo>
                  <a:lnTo>
                    <a:pt x="351092" y="369631"/>
                  </a:lnTo>
                  <a:lnTo>
                    <a:pt x="351529" y="370046"/>
                  </a:lnTo>
                  <a:lnTo>
                    <a:pt x="351093" y="371017"/>
                  </a:lnTo>
                  <a:lnTo>
                    <a:pt x="352550" y="371017"/>
                  </a:lnTo>
                  <a:lnTo>
                    <a:pt x="402076" y="418085"/>
                  </a:lnTo>
                  <a:lnTo>
                    <a:pt x="451601" y="371017"/>
                  </a:lnTo>
                  <a:lnTo>
                    <a:pt x="453059" y="371017"/>
                  </a:lnTo>
                  <a:lnTo>
                    <a:pt x="452623" y="370045"/>
                  </a:lnTo>
                  <a:lnTo>
                    <a:pt x="453059" y="369631"/>
                  </a:lnTo>
                  <a:lnTo>
                    <a:pt x="452437" y="369631"/>
                  </a:lnTo>
                  <a:lnTo>
                    <a:pt x="408207" y="271149"/>
                  </a:lnTo>
                  <a:lnTo>
                    <a:pt x="416253" y="243653"/>
                  </a:lnTo>
                  <a:lnTo>
                    <a:pt x="387898" y="243653"/>
                  </a:lnTo>
                  <a:close/>
                  <a:moveTo>
                    <a:pt x="157406" y="216295"/>
                  </a:moveTo>
                  <a:lnTo>
                    <a:pt x="163926" y="238576"/>
                  </a:lnTo>
                  <a:lnTo>
                    <a:pt x="128088" y="318371"/>
                  </a:lnTo>
                  <a:lnTo>
                    <a:pt x="127583" y="318371"/>
                  </a:lnTo>
                  <a:lnTo>
                    <a:pt x="127937" y="318708"/>
                  </a:lnTo>
                  <a:lnTo>
                    <a:pt x="127584" y="319494"/>
                  </a:lnTo>
                  <a:lnTo>
                    <a:pt x="128765" y="319494"/>
                  </a:lnTo>
                  <a:lnTo>
                    <a:pt x="168894" y="357632"/>
                  </a:lnTo>
                  <a:lnTo>
                    <a:pt x="209023" y="319494"/>
                  </a:lnTo>
                  <a:lnTo>
                    <a:pt x="210205" y="319494"/>
                  </a:lnTo>
                  <a:lnTo>
                    <a:pt x="209851" y="318707"/>
                  </a:lnTo>
                  <a:lnTo>
                    <a:pt x="210204" y="318371"/>
                  </a:lnTo>
                  <a:lnTo>
                    <a:pt x="209701" y="318371"/>
                  </a:lnTo>
                  <a:lnTo>
                    <a:pt x="173862" y="238574"/>
                  </a:lnTo>
                  <a:lnTo>
                    <a:pt x="180381" y="216295"/>
                  </a:lnTo>
                  <a:lnTo>
                    <a:pt x="157406" y="216295"/>
                  </a:lnTo>
                  <a:close/>
                  <a:moveTo>
                    <a:pt x="402620" y="0"/>
                  </a:moveTo>
                  <a:cubicBezTo>
                    <a:pt x="465109" y="0"/>
                    <a:pt x="515766" y="51445"/>
                    <a:pt x="515766" y="114905"/>
                  </a:cubicBezTo>
                  <a:cubicBezTo>
                    <a:pt x="515766" y="159138"/>
                    <a:pt x="491155" y="197534"/>
                    <a:pt x="454423" y="215466"/>
                  </a:cubicBezTo>
                  <a:lnTo>
                    <a:pt x="454423" y="231044"/>
                  </a:lnTo>
                  <a:cubicBezTo>
                    <a:pt x="531505" y="249779"/>
                    <a:pt x="592702" y="311734"/>
                    <a:pt x="613253" y="391500"/>
                  </a:cubicBezTo>
                  <a:cubicBezTo>
                    <a:pt x="550688" y="422070"/>
                    <a:pt x="477097" y="438850"/>
                    <a:pt x="398531" y="438850"/>
                  </a:cubicBezTo>
                  <a:cubicBezTo>
                    <a:pt x="323987" y="438850"/>
                    <a:pt x="253921" y="423744"/>
                    <a:pt x="193634" y="395700"/>
                  </a:cubicBezTo>
                  <a:lnTo>
                    <a:pt x="203279" y="370444"/>
                  </a:lnTo>
                  <a:lnTo>
                    <a:pt x="166022" y="374457"/>
                  </a:lnTo>
                  <a:cubicBezTo>
                    <a:pt x="105620" y="374457"/>
                    <a:pt x="48848" y="362217"/>
                    <a:pt x="0" y="339494"/>
                  </a:cubicBezTo>
                  <a:cubicBezTo>
                    <a:pt x="15404" y="274815"/>
                    <a:pt x="63667" y="224043"/>
                    <a:pt x="125154" y="207518"/>
                  </a:cubicBezTo>
                  <a:lnTo>
                    <a:pt x="125154" y="191945"/>
                  </a:lnTo>
                  <a:cubicBezTo>
                    <a:pt x="96529" y="177233"/>
                    <a:pt x="77656" y="146842"/>
                    <a:pt x="77656" y="111974"/>
                  </a:cubicBezTo>
                  <a:cubicBezTo>
                    <a:pt x="77656" y="60554"/>
                    <a:pt x="118702" y="18870"/>
                    <a:pt x="169335" y="18870"/>
                  </a:cubicBezTo>
                  <a:cubicBezTo>
                    <a:pt x="219968" y="18870"/>
                    <a:pt x="261014" y="60554"/>
                    <a:pt x="261014" y="111974"/>
                  </a:cubicBezTo>
                  <a:cubicBezTo>
                    <a:pt x="261014" y="147815"/>
                    <a:pt x="241072" y="178926"/>
                    <a:pt x="211310" y="193456"/>
                  </a:cubicBezTo>
                  <a:lnTo>
                    <a:pt x="211310" y="206078"/>
                  </a:lnTo>
                  <a:cubicBezTo>
                    <a:pt x="242539" y="213668"/>
                    <a:pt x="270549" y="230014"/>
                    <a:pt x="292834" y="252540"/>
                  </a:cubicBezTo>
                  <a:lnTo>
                    <a:pt x="295048" y="255467"/>
                  </a:lnTo>
                  <a:lnTo>
                    <a:pt x="348094" y="232822"/>
                  </a:lnTo>
                  <a:lnTo>
                    <a:pt x="348094" y="213602"/>
                  </a:lnTo>
                  <a:cubicBezTo>
                    <a:pt x="312767" y="195444"/>
                    <a:pt x="289474" y="157937"/>
                    <a:pt x="289474" y="114905"/>
                  </a:cubicBezTo>
                  <a:cubicBezTo>
                    <a:pt x="289474" y="51445"/>
                    <a:pt x="340131" y="0"/>
                    <a:pt x="402620" y="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endParaRPr lang="zh-CN" altLang="en-US"/>
            </a:p>
          </p:txBody>
        </p:sp>
      </p:grpSp>
      <p:cxnSp>
        <p:nvCxnSpPr>
          <p:cNvPr id="108" name="直接连接符 107"/>
          <p:cNvCxnSpPr/>
          <p:nvPr/>
        </p:nvCxnSpPr>
        <p:spPr>
          <a:xfrm>
            <a:off x="515258" y="575662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908957" y="20633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300" dirty="0">
                <a:latin typeface="方正兰亭细黑_GBK" pitchFamily="2" charset="-122"/>
                <a:ea typeface="方正兰亭细黑_GBK" pitchFamily="2" charset="-122"/>
              </a:rPr>
              <a:t>项目背景</a:t>
            </a:r>
          </a:p>
        </p:txBody>
      </p:sp>
      <p:cxnSp>
        <p:nvCxnSpPr>
          <p:cNvPr id="111" name="直接连接符 110"/>
          <p:cNvCxnSpPr/>
          <p:nvPr/>
        </p:nvCxnSpPr>
        <p:spPr>
          <a:xfrm>
            <a:off x="2242481" y="275284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61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"/>
                            </p:stCondLst>
                            <p:childTnLst>
                              <p:par>
                                <p:cTn id="18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00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100"/>
                            </p:stCondLst>
                            <p:childTnLst>
                              <p:par>
                                <p:cTn id="40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50"/>
                            </p:stCondLst>
                            <p:childTnLst>
                              <p:par>
                                <p:cTn id="44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6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400"/>
                            </p:stCondLst>
                            <p:childTnLst>
                              <p:par>
                                <p:cTn id="48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0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utoUpdateAnimBg="0"/>
      <p:bldP spid="9" grpId="0" bldLvl="0" autoUpdateAnimBg="0"/>
      <p:bldP spid="32" grpId="0" bldLvl="0" autoUpdateAnimBg="0"/>
      <p:bldP spid="34" grpId="0" bldLvl="0" autoUpdateAnimBg="0"/>
      <p:bldP spid="36" grpId="0" bldLvl="0" autoUpdateAnimBg="0"/>
      <p:bldP spid="1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/>
              <a:t>文件</a:t>
            </a:r>
            <a:endParaRPr lang="zh-CN" altLang="en-US" sz="20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582405"/>
              </p:ext>
            </p:extLst>
          </p:nvPr>
        </p:nvGraphicFramePr>
        <p:xfrm>
          <a:off x="419100" y="843556"/>
          <a:ext cx="8401371" cy="3528392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443356">
                  <a:extLst>
                    <a:ext uri="{9D8B030D-6E8A-4147-A177-3AD203B41FA5}">
                      <a16:colId xmlns:a16="http://schemas.microsoft.com/office/drawing/2014/main" val="660278164"/>
                    </a:ext>
                  </a:extLst>
                </a:gridCol>
                <a:gridCol w="1487043">
                  <a:extLst>
                    <a:ext uri="{9D8B030D-6E8A-4147-A177-3AD203B41FA5}">
                      <a16:colId xmlns:a16="http://schemas.microsoft.com/office/drawing/2014/main" val="1533234500"/>
                    </a:ext>
                  </a:extLst>
                </a:gridCol>
                <a:gridCol w="1248444">
                  <a:extLst>
                    <a:ext uri="{9D8B030D-6E8A-4147-A177-3AD203B41FA5}">
                      <a16:colId xmlns:a16="http://schemas.microsoft.com/office/drawing/2014/main" val="2816686404"/>
                    </a:ext>
                  </a:extLst>
                </a:gridCol>
                <a:gridCol w="1839900">
                  <a:extLst>
                    <a:ext uri="{9D8B030D-6E8A-4147-A177-3AD203B41FA5}">
                      <a16:colId xmlns:a16="http://schemas.microsoft.com/office/drawing/2014/main" val="3491262575"/>
                    </a:ext>
                  </a:extLst>
                </a:gridCol>
                <a:gridCol w="719156">
                  <a:extLst>
                    <a:ext uri="{9D8B030D-6E8A-4147-A177-3AD203B41FA5}">
                      <a16:colId xmlns:a16="http://schemas.microsoft.com/office/drawing/2014/main" val="1198410020"/>
                    </a:ext>
                  </a:extLst>
                </a:gridCol>
                <a:gridCol w="709076">
                  <a:extLst>
                    <a:ext uri="{9D8B030D-6E8A-4147-A177-3AD203B41FA5}">
                      <a16:colId xmlns:a16="http://schemas.microsoft.com/office/drawing/2014/main" val="1684596352"/>
                    </a:ext>
                  </a:extLst>
                </a:gridCol>
                <a:gridCol w="954396">
                  <a:extLst>
                    <a:ext uri="{9D8B030D-6E8A-4147-A177-3AD203B41FA5}">
                      <a16:colId xmlns:a16="http://schemas.microsoft.com/office/drawing/2014/main" val="159388908"/>
                    </a:ext>
                  </a:extLst>
                </a:gridCol>
              </a:tblGrid>
              <a:tr h="582172"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Name</a:t>
                      </a:r>
                      <a:endParaRPr lang="zh-CN" sz="1000" b="1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Comment</a:t>
                      </a:r>
                      <a:endParaRPr lang="zh-CN" sz="10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Default</a:t>
                      </a:r>
                      <a:endParaRPr lang="zh-CN" sz="10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DataType</a:t>
                      </a:r>
                      <a:endParaRPr lang="zh-CN" sz="10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P</a:t>
                      </a:r>
                      <a:endParaRPr lang="zh-CN" sz="10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F</a:t>
                      </a:r>
                      <a:endParaRPr lang="zh-CN" sz="10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Null</a:t>
                      </a:r>
                      <a:endParaRPr lang="zh-CN" sz="10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extLst>
                  <a:ext uri="{0D108BD9-81ED-4DB2-BD59-A6C34878D82A}">
                    <a16:rowId xmlns:a16="http://schemas.microsoft.com/office/drawing/2014/main" val="1648515153"/>
                  </a:ext>
                </a:extLst>
              </a:tr>
              <a:tr h="589244"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 err="1">
                          <a:effectLst/>
                        </a:rPr>
                        <a:t>Sname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发送者用户名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VARCHAR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√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否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extLst>
                  <a:ext uri="{0D108BD9-81ED-4DB2-BD59-A6C34878D82A}">
                    <a16:rowId xmlns:a16="http://schemas.microsoft.com/office/drawing/2014/main" val="4019360499"/>
                  </a:ext>
                </a:extLst>
              </a:tr>
              <a:tr h="589244"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Rname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接收人姓名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VARCHAR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√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否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extLst>
                  <a:ext uri="{0D108BD9-81ED-4DB2-BD59-A6C34878D82A}">
                    <a16:rowId xmlns:a16="http://schemas.microsoft.com/office/drawing/2014/main" val="268182029"/>
                  </a:ext>
                </a:extLst>
              </a:tr>
              <a:tr h="589244"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Sid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发送人</a:t>
                      </a:r>
                      <a:r>
                        <a:rPr lang="en-US" sz="1000" kern="100">
                          <a:effectLst/>
                        </a:rPr>
                        <a:t>id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INTEGER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否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extLst>
                  <a:ext uri="{0D108BD9-81ED-4DB2-BD59-A6C34878D82A}">
                    <a16:rowId xmlns:a16="http://schemas.microsoft.com/office/drawing/2014/main" val="1176036591"/>
                  </a:ext>
                </a:extLst>
              </a:tr>
              <a:tr h="589244"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Rid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接收人</a:t>
                      </a:r>
                      <a:r>
                        <a:rPr lang="en-US" sz="1000" kern="100">
                          <a:effectLst/>
                        </a:rPr>
                        <a:t>id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INTEGER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否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extLst>
                  <a:ext uri="{0D108BD9-81ED-4DB2-BD59-A6C34878D82A}">
                    <a16:rowId xmlns:a16="http://schemas.microsoft.com/office/drawing/2014/main" val="1109416616"/>
                  </a:ext>
                </a:extLst>
              </a:tr>
              <a:tr h="589244"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fattr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文件属性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VARCHAR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否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extLst>
                  <a:ext uri="{0D108BD9-81ED-4DB2-BD59-A6C34878D82A}">
                    <a16:rowId xmlns:a16="http://schemas.microsoft.com/office/drawing/2014/main" val="28290316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9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/>
              <a:t>登录情况记录表</a:t>
            </a:r>
            <a:endParaRPr lang="zh-CN" altLang="en-US" sz="2000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727470"/>
              </p:ext>
            </p:extLst>
          </p:nvPr>
        </p:nvGraphicFramePr>
        <p:xfrm>
          <a:off x="419099" y="646113"/>
          <a:ext cx="8113342" cy="2285677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393872">
                  <a:extLst>
                    <a:ext uri="{9D8B030D-6E8A-4147-A177-3AD203B41FA5}">
                      <a16:colId xmlns:a16="http://schemas.microsoft.com/office/drawing/2014/main" val="2996120916"/>
                    </a:ext>
                  </a:extLst>
                </a:gridCol>
                <a:gridCol w="1436062">
                  <a:extLst>
                    <a:ext uri="{9D8B030D-6E8A-4147-A177-3AD203B41FA5}">
                      <a16:colId xmlns:a16="http://schemas.microsoft.com/office/drawing/2014/main" val="472359828"/>
                    </a:ext>
                  </a:extLst>
                </a:gridCol>
                <a:gridCol w="1205643">
                  <a:extLst>
                    <a:ext uri="{9D8B030D-6E8A-4147-A177-3AD203B41FA5}">
                      <a16:colId xmlns:a16="http://schemas.microsoft.com/office/drawing/2014/main" val="3736408030"/>
                    </a:ext>
                  </a:extLst>
                </a:gridCol>
                <a:gridCol w="1776822">
                  <a:extLst>
                    <a:ext uri="{9D8B030D-6E8A-4147-A177-3AD203B41FA5}">
                      <a16:colId xmlns:a16="http://schemas.microsoft.com/office/drawing/2014/main" val="1990178492"/>
                    </a:ext>
                  </a:extLst>
                </a:gridCol>
                <a:gridCol w="694502">
                  <a:extLst>
                    <a:ext uri="{9D8B030D-6E8A-4147-A177-3AD203B41FA5}">
                      <a16:colId xmlns:a16="http://schemas.microsoft.com/office/drawing/2014/main" val="557348532"/>
                    </a:ext>
                  </a:extLst>
                </a:gridCol>
                <a:gridCol w="684766">
                  <a:extLst>
                    <a:ext uri="{9D8B030D-6E8A-4147-A177-3AD203B41FA5}">
                      <a16:colId xmlns:a16="http://schemas.microsoft.com/office/drawing/2014/main" val="2894900744"/>
                    </a:ext>
                  </a:extLst>
                </a:gridCol>
                <a:gridCol w="921675">
                  <a:extLst>
                    <a:ext uri="{9D8B030D-6E8A-4147-A177-3AD203B41FA5}">
                      <a16:colId xmlns:a16="http://schemas.microsoft.com/office/drawing/2014/main" val="3198911976"/>
                    </a:ext>
                  </a:extLst>
                </a:gridCol>
              </a:tblGrid>
              <a:tr h="552351"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Name</a:t>
                      </a:r>
                      <a:endParaRPr lang="zh-CN" sz="1000" b="1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Comment</a:t>
                      </a:r>
                      <a:endParaRPr lang="zh-CN" sz="10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Default</a:t>
                      </a:r>
                      <a:endParaRPr lang="zh-CN" sz="10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DataType</a:t>
                      </a:r>
                      <a:endParaRPr lang="zh-CN" sz="10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P</a:t>
                      </a:r>
                      <a:endParaRPr lang="zh-CN" sz="10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F</a:t>
                      </a:r>
                      <a:endParaRPr lang="zh-CN" sz="10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Null</a:t>
                      </a:r>
                      <a:endParaRPr lang="zh-CN" sz="10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extLst>
                  <a:ext uri="{0D108BD9-81ED-4DB2-BD59-A6C34878D82A}">
                    <a16:rowId xmlns:a16="http://schemas.microsoft.com/office/drawing/2014/main" val="3233646670"/>
                  </a:ext>
                </a:extLst>
              </a:tr>
              <a:tr h="559059"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Sid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学生</a:t>
                      </a:r>
                      <a:r>
                        <a:rPr lang="en-US" sz="1000" kern="100" dirty="0">
                          <a:effectLst/>
                        </a:rPr>
                        <a:t>id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INTEGER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√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否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extLst>
                  <a:ext uri="{0D108BD9-81ED-4DB2-BD59-A6C34878D82A}">
                    <a16:rowId xmlns:a16="http://schemas.microsoft.com/office/drawing/2014/main" val="2867695547"/>
                  </a:ext>
                </a:extLst>
              </a:tr>
              <a:tr h="559059">
                <a:tc>
                  <a:txBody>
                    <a:bodyPr/>
                    <a:lstStyle/>
                    <a:p>
                      <a:pPr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SLogin_time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学生登录次数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INTEGER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否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extLst>
                  <a:ext uri="{0D108BD9-81ED-4DB2-BD59-A6C34878D82A}">
                    <a16:rowId xmlns:a16="http://schemas.microsoft.com/office/drawing/2014/main" val="465234382"/>
                  </a:ext>
                </a:extLst>
              </a:tr>
              <a:tr h="615208">
                <a:tc>
                  <a:txBody>
                    <a:bodyPr/>
                    <a:lstStyle/>
                    <a:p>
                      <a:pPr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SLast_time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最后登录时间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VARCHAR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否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extLst>
                  <a:ext uri="{0D108BD9-81ED-4DB2-BD59-A6C34878D82A}">
                    <a16:rowId xmlns:a16="http://schemas.microsoft.com/office/drawing/2014/main" val="2479435703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718837"/>
              </p:ext>
            </p:extLst>
          </p:nvPr>
        </p:nvGraphicFramePr>
        <p:xfrm>
          <a:off x="419098" y="3075805"/>
          <a:ext cx="8113344" cy="2067694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393872">
                  <a:extLst>
                    <a:ext uri="{9D8B030D-6E8A-4147-A177-3AD203B41FA5}">
                      <a16:colId xmlns:a16="http://schemas.microsoft.com/office/drawing/2014/main" val="1860227164"/>
                    </a:ext>
                  </a:extLst>
                </a:gridCol>
                <a:gridCol w="1436063">
                  <a:extLst>
                    <a:ext uri="{9D8B030D-6E8A-4147-A177-3AD203B41FA5}">
                      <a16:colId xmlns:a16="http://schemas.microsoft.com/office/drawing/2014/main" val="2782955406"/>
                    </a:ext>
                  </a:extLst>
                </a:gridCol>
                <a:gridCol w="1205642">
                  <a:extLst>
                    <a:ext uri="{9D8B030D-6E8A-4147-A177-3AD203B41FA5}">
                      <a16:colId xmlns:a16="http://schemas.microsoft.com/office/drawing/2014/main" val="3070920920"/>
                    </a:ext>
                  </a:extLst>
                </a:gridCol>
                <a:gridCol w="1776822">
                  <a:extLst>
                    <a:ext uri="{9D8B030D-6E8A-4147-A177-3AD203B41FA5}">
                      <a16:colId xmlns:a16="http://schemas.microsoft.com/office/drawing/2014/main" val="2644933473"/>
                    </a:ext>
                  </a:extLst>
                </a:gridCol>
                <a:gridCol w="694502">
                  <a:extLst>
                    <a:ext uri="{9D8B030D-6E8A-4147-A177-3AD203B41FA5}">
                      <a16:colId xmlns:a16="http://schemas.microsoft.com/office/drawing/2014/main" val="2352411387"/>
                    </a:ext>
                  </a:extLst>
                </a:gridCol>
                <a:gridCol w="684767">
                  <a:extLst>
                    <a:ext uri="{9D8B030D-6E8A-4147-A177-3AD203B41FA5}">
                      <a16:colId xmlns:a16="http://schemas.microsoft.com/office/drawing/2014/main" val="1729734356"/>
                    </a:ext>
                  </a:extLst>
                </a:gridCol>
                <a:gridCol w="921676">
                  <a:extLst>
                    <a:ext uri="{9D8B030D-6E8A-4147-A177-3AD203B41FA5}">
                      <a16:colId xmlns:a16="http://schemas.microsoft.com/office/drawing/2014/main" val="3762502547"/>
                    </a:ext>
                  </a:extLst>
                </a:gridCol>
              </a:tblGrid>
              <a:tr h="512257"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Name</a:t>
                      </a:r>
                      <a:endParaRPr lang="zh-CN" sz="1000" b="1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Comment</a:t>
                      </a:r>
                      <a:endParaRPr lang="zh-CN" sz="10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Default</a:t>
                      </a:r>
                      <a:endParaRPr lang="zh-CN" sz="10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DataType</a:t>
                      </a:r>
                      <a:endParaRPr lang="zh-CN" sz="10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P</a:t>
                      </a:r>
                      <a:endParaRPr lang="zh-CN" sz="10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F</a:t>
                      </a:r>
                      <a:endParaRPr lang="zh-CN" sz="10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Null</a:t>
                      </a:r>
                      <a:endParaRPr lang="zh-CN" sz="1000" b="1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extLst>
                  <a:ext uri="{0D108BD9-81ED-4DB2-BD59-A6C34878D82A}">
                    <a16:rowId xmlns:a16="http://schemas.microsoft.com/office/drawing/2014/main" val="2242318302"/>
                  </a:ext>
                </a:extLst>
              </a:tr>
              <a:tr h="518479"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 err="1">
                          <a:effectLst/>
                        </a:rPr>
                        <a:t>Tid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教师</a:t>
                      </a:r>
                      <a:r>
                        <a:rPr lang="en-US" sz="1000" kern="100">
                          <a:effectLst/>
                        </a:rPr>
                        <a:t>id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INTEGER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√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否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extLst>
                  <a:ext uri="{0D108BD9-81ED-4DB2-BD59-A6C34878D82A}">
                    <a16:rowId xmlns:a16="http://schemas.microsoft.com/office/drawing/2014/main" val="1117153455"/>
                  </a:ext>
                </a:extLst>
              </a:tr>
              <a:tr h="518479">
                <a:tc>
                  <a:txBody>
                    <a:bodyPr/>
                    <a:lstStyle/>
                    <a:p>
                      <a:pPr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SLogin_time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学生登录次数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INTEGER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否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extLst>
                  <a:ext uri="{0D108BD9-81ED-4DB2-BD59-A6C34878D82A}">
                    <a16:rowId xmlns:a16="http://schemas.microsoft.com/office/drawing/2014/main" val="2023951601"/>
                  </a:ext>
                </a:extLst>
              </a:tr>
              <a:tr h="518479">
                <a:tc>
                  <a:txBody>
                    <a:bodyPr/>
                    <a:lstStyle/>
                    <a:p>
                      <a:pPr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SLast_time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最后登录时间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VARCHAR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否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extLst>
                  <a:ext uri="{0D108BD9-81ED-4DB2-BD59-A6C34878D82A}">
                    <a16:rowId xmlns:a16="http://schemas.microsoft.com/office/drawing/2014/main" val="2025267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175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/>
              <a:t>登录情况记录表</a:t>
            </a:r>
            <a:endParaRPr lang="zh-CN" altLang="en-US" sz="20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594194"/>
              </p:ext>
            </p:extLst>
          </p:nvPr>
        </p:nvGraphicFramePr>
        <p:xfrm>
          <a:off x="419100" y="915565"/>
          <a:ext cx="8291513" cy="3888434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424482">
                  <a:extLst>
                    <a:ext uri="{9D8B030D-6E8A-4147-A177-3AD203B41FA5}">
                      <a16:colId xmlns:a16="http://schemas.microsoft.com/office/drawing/2014/main" val="145966478"/>
                    </a:ext>
                  </a:extLst>
                </a:gridCol>
                <a:gridCol w="1467598">
                  <a:extLst>
                    <a:ext uri="{9D8B030D-6E8A-4147-A177-3AD203B41FA5}">
                      <a16:colId xmlns:a16="http://schemas.microsoft.com/office/drawing/2014/main" val="3842892572"/>
                    </a:ext>
                  </a:extLst>
                </a:gridCol>
                <a:gridCol w="1232119">
                  <a:extLst>
                    <a:ext uri="{9D8B030D-6E8A-4147-A177-3AD203B41FA5}">
                      <a16:colId xmlns:a16="http://schemas.microsoft.com/office/drawing/2014/main" val="3382930669"/>
                    </a:ext>
                  </a:extLst>
                </a:gridCol>
                <a:gridCol w="1815841">
                  <a:extLst>
                    <a:ext uri="{9D8B030D-6E8A-4147-A177-3AD203B41FA5}">
                      <a16:colId xmlns:a16="http://schemas.microsoft.com/office/drawing/2014/main" val="2652879237"/>
                    </a:ext>
                  </a:extLst>
                </a:gridCol>
                <a:gridCol w="709753">
                  <a:extLst>
                    <a:ext uri="{9D8B030D-6E8A-4147-A177-3AD203B41FA5}">
                      <a16:colId xmlns:a16="http://schemas.microsoft.com/office/drawing/2014/main" val="2544233195"/>
                    </a:ext>
                  </a:extLst>
                </a:gridCol>
                <a:gridCol w="699804">
                  <a:extLst>
                    <a:ext uri="{9D8B030D-6E8A-4147-A177-3AD203B41FA5}">
                      <a16:colId xmlns:a16="http://schemas.microsoft.com/office/drawing/2014/main" val="2024450865"/>
                    </a:ext>
                  </a:extLst>
                </a:gridCol>
                <a:gridCol w="941916">
                  <a:extLst>
                    <a:ext uri="{9D8B030D-6E8A-4147-A177-3AD203B41FA5}">
                      <a16:colId xmlns:a16="http://schemas.microsoft.com/office/drawing/2014/main" val="717395530"/>
                    </a:ext>
                  </a:extLst>
                </a:gridCol>
              </a:tblGrid>
              <a:tr h="939668"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Name</a:t>
                      </a:r>
                      <a:endParaRPr lang="zh-CN" sz="1000" b="1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Comment</a:t>
                      </a:r>
                      <a:endParaRPr lang="zh-CN" sz="10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Default</a:t>
                      </a:r>
                      <a:endParaRPr lang="zh-CN" sz="10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DataType</a:t>
                      </a:r>
                      <a:endParaRPr lang="zh-CN" sz="10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P</a:t>
                      </a:r>
                      <a:endParaRPr lang="zh-CN" sz="10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F</a:t>
                      </a:r>
                      <a:endParaRPr lang="zh-CN" sz="10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Null</a:t>
                      </a:r>
                      <a:endParaRPr lang="zh-CN" sz="10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extLst>
                  <a:ext uri="{0D108BD9-81ED-4DB2-BD59-A6C34878D82A}">
                    <a16:rowId xmlns:a16="http://schemas.microsoft.com/office/drawing/2014/main" val="3578419988"/>
                  </a:ext>
                </a:extLst>
              </a:tr>
              <a:tr h="951081"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Mid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管理员</a:t>
                      </a:r>
                      <a:r>
                        <a:rPr lang="en-US" sz="1000" kern="100" dirty="0">
                          <a:effectLst/>
                        </a:rPr>
                        <a:t>id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INTEGER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√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否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extLst>
                  <a:ext uri="{0D108BD9-81ED-4DB2-BD59-A6C34878D82A}">
                    <a16:rowId xmlns:a16="http://schemas.microsoft.com/office/drawing/2014/main" val="1630244127"/>
                  </a:ext>
                </a:extLst>
              </a:tr>
              <a:tr h="951081">
                <a:tc>
                  <a:txBody>
                    <a:bodyPr/>
                    <a:lstStyle/>
                    <a:p>
                      <a:pPr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MLogin_time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管理员登录次数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INTEGER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否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extLst>
                  <a:ext uri="{0D108BD9-81ED-4DB2-BD59-A6C34878D82A}">
                    <a16:rowId xmlns:a16="http://schemas.microsoft.com/office/drawing/2014/main" val="2389411980"/>
                  </a:ext>
                </a:extLst>
              </a:tr>
              <a:tr h="1046604">
                <a:tc>
                  <a:txBody>
                    <a:bodyPr/>
                    <a:lstStyle/>
                    <a:p>
                      <a:pPr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MLast_time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最后登录时间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VARCHAR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否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extLst>
                  <a:ext uri="{0D108BD9-81ED-4DB2-BD59-A6C34878D82A}">
                    <a16:rowId xmlns:a16="http://schemas.microsoft.com/office/drawing/2014/main" val="3972157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694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/>
              <a:t>系统日志表</a:t>
            </a:r>
            <a:endParaRPr lang="zh-CN" altLang="en-US" sz="20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685730"/>
              </p:ext>
            </p:extLst>
          </p:nvPr>
        </p:nvGraphicFramePr>
        <p:xfrm>
          <a:off x="419100" y="771551"/>
          <a:ext cx="8401371" cy="388843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443356">
                  <a:extLst>
                    <a:ext uri="{9D8B030D-6E8A-4147-A177-3AD203B41FA5}">
                      <a16:colId xmlns:a16="http://schemas.microsoft.com/office/drawing/2014/main" val="2526629868"/>
                    </a:ext>
                  </a:extLst>
                </a:gridCol>
                <a:gridCol w="1487043">
                  <a:extLst>
                    <a:ext uri="{9D8B030D-6E8A-4147-A177-3AD203B41FA5}">
                      <a16:colId xmlns:a16="http://schemas.microsoft.com/office/drawing/2014/main" val="1189457856"/>
                    </a:ext>
                  </a:extLst>
                </a:gridCol>
                <a:gridCol w="1248444">
                  <a:extLst>
                    <a:ext uri="{9D8B030D-6E8A-4147-A177-3AD203B41FA5}">
                      <a16:colId xmlns:a16="http://schemas.microsoft.com/office/drawing/2014/main" val="3783397250"/>
                    </a:ext>
                  </a:extLst>
                </a:gridCol>
                <a:gridCol w="1839900">
                  <a:extLst>
                    <a:ext uri="{9D8B030D-6E8A-4147-A177-3AD203B41FA5}">
                      <a16:colId xmlns:a16="http://schemas.microsoft.com/office/drawing/2014/main" val="403508980"/>
                    </a:ext>
                  </a:extLst>
                </a:gridCol>
                <a:gridCol w="719156">
                  <a:extLst>
                    <a:ext uri="{9D8B030D-6E8A-4147-A177-3AD203B41FA5}">
                      <a16:colId xmlns:a16="http://schemas.microsoft.com/office/drawing/2014/main" val="2787509260"/>
                    </a:ext>
                  </a:extLst>
                </a:gridCol>
                <a:gridCol w="709076">
                  <a:extLst>
                    <a:ext uri="{9D8B030D-6E8A-4147-A177-3AD203B41FA5}">
                      <a16:colId xmlns:a16="http://schemas.microsoft.com/office/drawing/2014/main" val="3061077225"/>
                    </a:ext>
                  </a:extLst>
                </a:gridCol>
                <a:gridCol w="954396">
                  <a:extLst>
                    <a:ext uri="{9D8B030D-6E8A-4147-A177-3AD203B41FA5}">
                      <a16:colId xmlns:a16="http://schemas.microsoft.com/office/drawing/2014/main" val="244721209"/>
                    </a:ext>
                  </a:extLst>
                </a:gridCol>
              </a:tblGrid>
              <a:tr h="480942"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Name</a:t>
                      </a:r>
                      <a:endParaRPr lang="zh-CN" sz="1000" b="1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Comment</a:t>
                      </a:r>
                      <a:endParaRPr lang="zh-CN" sz="10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Default</a:t>
                      </a:r>
                      <a:endParaRPr lang="zh-CN" sz="10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DataType</a:t>
                      </a:r>
                      <a:endParaRPr lang="zh-CN" sz="10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P</a:t>
                      </a:r>
                      <a:endParaRPr lang="zh-CN" sz="10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F</a:t>
                      </a:r>
                      <a:endParaRPr lang="zh-CN" sz="10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Null</a:t>
                      </a:r>
                      <a:endParaRPr lang="zh-CN" sz="10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extLst>
                  <a:ext uri="{0D108BD9-81ED-4DB2-BD59-A6C34878D82A}">
                    <a16:rowId xmlns:a16="http://schemas.microsoft.com/office/drawing/2014/main" val="2794325055"/>
                  </a:ext>
                </a:extLst>
              </a:tr>
              <a:tr h="486784"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Id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编号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VARCHAR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√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否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extLst>
                  <a:ext uri="{0D108BD9-81ED-4DB2-BD59-A6C34878D82A}">
                    <a16:rowId xmlns:a16="http://schemas.microsoft.com/office/drawing/2014/main" val="3616285644"/>
                  </a:ext>
                </a:extLst>
              </a:tr>
              <a:tr h="486784"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User_type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用户分类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INT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否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extLst>
                  <a:ext uri="{0D108BD9-81ED-4DB2-BD59-A6C34878D82A}">
                    <a16:rowId xmlns:a16="http://schemas.microsoft.com/office/drawing/2014/main" val="1676185623"/>
                  </a:ext>
                </a:extLst>
              </a:tr>
              <a:tr h="486784">
                <a:tc>
                  <a:txBody>
                    <a:bodyPr/>
                    <a:lstStyle/>
                    <a:p>
                      <a:pPr indent="13335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L_username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用户名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VARCHAR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否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extLst>
                  <a:ext uri="{0D108BD9-81ED-4DB2-BD59-A6C34878D82A}">
                    <a16:rowId xmlns:a16="http://schemas.microsoft.com/office/drawing/2014/main" val="220345083"/>
                  </a:ext>
                </a:extLst>
              </a:tr>
              <a:tr h="486784">
                <a:tc>
                  <a:txBody>
                    <a:bodyPr/>
                    <a:lstStyle/>
                    <a:p>
                      <a:pPr indent="13335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L_action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用户动作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VARCHAR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否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extLst>
                  <a:ext uri="{0D108BD9-81ED-4DB2-BD59-A6C34878D82A}">
                    <a16:rowId xmlns:a16="http://schemas.microsoft.com/office/drawing/2014/main" val="104497208"/>
                  </a:ext>
                </a:extLst>
              </a:tr>
              <a:tr h="486784">
                <a:tc>
                  <a:txBody>
                    <a:bodyPr/>
                    <a:lstStyle/>
                    <a:p>
                      <a:pPr indent="13335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L_url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请求</a:t>
                      </a:r>
                      <a:r>
                        <a:rPr lang="en-US" sz="1000" kern="100">
                          <a:effectLst/>
                        </a:rPr>
                        <a:t>url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VARCHAR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否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extLst>
                  <a:ext uri="{0D108BD9-81ED-4DB2-BD59-A6C34878D82A}">
                    <a16:rowId xmlns:a16="http://schemas.microsoft.com/office/drawing/2014/main" val="1152908683"/>
                  </a:ext>
                </a:extLst>
              </a:tr>
              <a:tr h="486784">
                <a:tc>
                  <a:txBody>
                    <a:bodyPr/>
                    <a:lstStyle/>
                    <a:p>
                      <a:pPr indent="13335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L_logdate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生成时间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 err="1">
                          <a:effectLst/>
                        </a:rPr>
                        <a:t>Datetime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否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extLst>
                  <a:ext uri="{0D108BD9-81ED-4DB2-BD59-A6C34878D82A}">
                    <a16:rowId xmlns:a16="http://schemas.microsoft.com/office/drawing/2014/main" val="1421520026"/>
                  </a:ext>
                </a:extLst>
              </a:tr>
              <a:tr h="486784">
                <a:tc>
                  <a:txBody>
                    <a:bodyPr/>
                    <a:lstStyle/>
                    <a:p>
                      <a:pPr indent="13335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L_logdesc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描述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Text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否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4419" marR="64419" marT="0" marB="0" anchor="ctr"/>
                </a:tc>
                <a:extLst>
                  <a:ext uri="{0D108BD9-81ED-4DB2-BD59-A6C34878D82A}">
                    <a16:rowId xmlns:a16="http://schemas.microsoft.com/office/drawing/2014/main" val="2156751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156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文本框 3"/>
          <p:cNvSpPr txBox="1">
            <a:spLocks noChangeArrowheads="1"/>
          </p:cNvSpPr>
          <p:nvPr/>
        </p:nvSpPr>
        <p:spPr bwMode="auto">
          <a:xfrm>
            <a:off x="3606404" y="3062288"/>
            <a:ext cx="2145506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7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鲁</a:t>
            </a:r>
            <a:r>
              <a:rPr lang="zh-CN" altLang="en-US" sz="27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棒分析</a:t>
            </a:r>
            <a:endParaRPr lang="zh-CN" altLang="en-US" sz="27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795" name="椭圆 4"/>
          <p:cNvGrpSpPr/>
          <p:nvPr/>
        </p:nvGrpSpPr>
        <p:grpSpPr bwMode="auto">
          <a:xfrm>
            <a:off x="4129088" y="1357313"/>
            <a:ext cx="1151335" cy="1152525"/>
            <a:chOff x="0" y="0"/>
            <a:chExt cx="967" cy="968"/>
          </a:xfrm>
        </p:grpSpPr>
        <p:pic>
          <p:nvPicPr>
            <p:cNvPr id="33805" name="椭圆 4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67" cy="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06" name="Text Box 5"/>
            <p:cNvSpPr txBox="1">
              <a:spLocks noChangeArrowheads="1"/>
            </p:cNvSpPr>
            <p:nvPr/>
          </p:nvSpPr>
          <p:spPr bwMode="auto">
            <a:xfrm>
              <a:off x="143" y="141"/>
              <a:ext cx="684" cy="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350">
                <a:solidFill>
                  <a:srgbClr val="FFFFFF"/>
                </a:solidFill>
              </a:endParaRPr>
            </a:p>
          </p:txBody>
        </p:sp>
      </p:grpSp>
      <p:sp>
        <p:nvSpPr>
          <p:cNvPr id="33796" name="文本框 2"/>
          <p:cNvSpPr txBox="1">
            <a:spLocks noChangeArrowheads="1"/>
          </p:cNvSpPr>
          <p:nvPr/>
        </p:nvSpPr>
        <p:spPr bwMode="auto">
          <a:xfrm>
            <a:off x="4461272" y="1585913"/>
            <a:ext cx="490538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4050" dirty="0">
                <a:solidFill>
                  <a:srgbClr val="003F78"/>
                </a:solidFill>
                <a:latin typeface="Impact" panose="020B0806030902050204" pitchFamily="34" charset="0"/>
              </a:rPr>
              <a:t>3</a:t>
            </a:r>
            <a:endParaRPr lang="zh-CN" altLang="en-US" sz="4050" dirty="0">
              <a:solidFill>
                <a:srgbClr val="003F78"/>
              </a:solidFill>
              <a:latin typeface="Impact" panose="020B0806030902050204" pitchFamily="34" charset="0"/>
            </a:endParaRPr>
          </a:p>
        </p:txBody>
      </p:sp>
      <p:sp>
        <p:nvSpPr>
          <p:cNvPr id="33797" name="空心弧 8"/>
          <p:cNvSpPr>
            <a:spLocks noChangeArrowheads="1"/>
          </p:cNvSpPr>
          <p:nvPr/>
        </p:nvSpPr>
        <p:spPr bwMode="auto">
          <a:xfrm rot="4201296">
            <a:off x="3957638" y="1185863"/>
            <a:ext cx="1485900" cy="1485900"/>
          </a:xfrm>
          <a:custGeom>
            <a:avLst/>
            <a:gdLst>
              <a:gd name="T0" fmla="*/ 473322 w 1981200"/>
              <a:gd name="T1" fmla="*/ 145785 h 1981200"/>
              <a:gd name="T2" fmla="*/ 1735324 w 1981200"/>
              <a:gd name="T3" fmla="*/ 337396 h 1981200"/>
              <a:gd name="T4" fmla="*/ 1760762 w 1981200"/>
              <a:gd name="T5" fmla="*/ 1613608 h 1981200"/>
              <a:gd name="T6" fmla="*/ 507398 w 1981200"/>
              <a:gd name="T7" fmla="*/ 1855356 h 1981200"/>
              <a:gd name="T8" fmla="*/ 524165 w 1981200"/>
              <a:gd name="T9" fmla="*/ 1825349 h 1981200"/>
              <a:gd name="T10" fmla="*/ 1734037 w 1981200"/>
              <a:gd name="T11" fmla="*/ 1591990 h 1981200"/>
              <a:gd name="T12" fmla="*/ 1709482 w 1981200"/>
              <a:gd name="T13" fmla="*/ 360063 h 1981200"/>
              <a:gd name="T14" fmla="*/ 491272 w 1981200"/>
              <a:gd name="T15" fmla="*/ 175101 h 1981200"/>
              <a:gd name="T16" fmla="*/ 473322 w 1981200"/>
              <a:gd name="T17" fmla="*/ 145785 h 198120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981200" h="1981200">
                <a:moveTo>
                  <a:pt x="473322" y="145785"/>
                </a:moveTo>
                <a:cubicBezTo>
                  <a:pt x="884557" y="-106013"/>
                  <a:pt x="1417361" y="-25117"/>
                  <a:pt x="1735324" y="337396"/>
                </a:cubicBezTo>
                <a:cubicBezTo>
                  <a:pt x="2053287" y="699909"/>
                  <a:pt x="2064027" y="1238713"/>
                  <a:pt x="1760762" y="1613608"/>
                </a:cubicBezTo>
                <a:cubicBezTo>
                  <a:pt x="1457497" y="1988504"/>
                  <a:pt x="928340" y="2090567"/>
                  <a:pt x="507398" y="1855356"/>
                </a:cubicBezTo>
                <a:lnTo>
                  <a:pt x="524165" y="1825349"/>
                </a:lnTo>
                <a:cubicBezTo>
                  <a:pt x="930500" y="2052398"/>
                  <a:pt x="1441296" y="1953876"/>
                  <a:pt x="1734037" y="1591990"/>
                </a:cubicBezTo>
                <a:cubicBezTo>
                  <a:pt x="2026779" y="1230103"/>
                  <a:pt x="2016412" y="709997"/>
                  <a:pt x="1709482" y="360063"/>
                </a:cubicBezTo>
                <a:cubicBezTo>
                  <a:pt x="1402552" y="10129"/>
                  <a:pt x="888236" y="-67960"/>
                  <a:pt x="491272" y="175101"/>
                </a:cubicBezTo>
                <a:lnTo>
                  <a:pt x="473322" y="145785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srgbClr val="000000"/>
              </a:solidFill>
              <a:latin typeface="Calibri"/>
              <a:ea typeface="宋体"/>
            </a:endParaRPr>
          </a:p>
        </p:txBody>
      </p:sp>
      <p:sp>
        <p:nvSpPr>
          <p:cNvPr id="33798" name="空心弧 9"/>
          <p:cNvSpPr>
            <a:spLocks noChangeArrowheads="1"/>
          </p:cNvSpPr>
          <p:nvPr/>
        </p:nvSpPr>
        <p:spPr bwMode="auto">
          <a:xfrm rot="-6220124">
            <a:off x="3829051" y="1058466"/>
            <a:ext cx="1741884" cy="1741885"/>
          </a:xfrm>
          <a:custGeom>
            <a:avLst/>
            <a:gdLst>
              <a:gd name="T0" fmla="*/ 1503905 w 2322512"/>
              <a:gd name="T1" fmla="*/ 51703 h 2322513"/>
              <a:gd name="T2" fmla="*/ 2309583 w 2322512"/>
              <a:gd name="T3" fmla="*/ 988454 h 2322513"/>
              <a:gd name="T4" fmla="*/ 1815272 w 2322512"/>
              <a:gd name="T5" fmla="*/ 2120830 h 2322513"/>
              <a:gd name="T6" fmla="*/ 1789294 w 2322512"/>
              <a:gd name="T7" fmla="*/ 2082715 h 2322513"/>
              <a:gd name="T8" fmla="*/ 2263971 w 2322512"/>
              <a:gd name="T9" fmla="*/ 995317 h 2322513"/>
              <a:gd name="T10" fmla="*/ 1490294 w 2322512"/>
              <a:gd name="T11" fmla="*/ 95775 h 2322513"/>
              <a:gd name="T12" fmla="*/ 1503905 w 2322512"/>
              <a:gd name="T13" fmla="*/ 51703 h 232251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322512" h="2322513">
                <a:moveTo>
                  <a:pt x="1503905" y="51703"/>
                </a:moveTo>
                <a:cubicBezTo>
                  <a:pt x="1930078" y="183313"/>
                  <a:pt x="2243211" y="547387"/>
                  <a:pt x="2309583" y="988454"/>
                </a:cubicBezTo>
                <a:cubicBezTo>
                  <a:pt x="2375956" y="1429521"/>
                  <a:pt x="2183838" y="1869626"/>
                  <a:pt x="1815272" y="2120830"/>
                </a:cubicBezTo>
                <a:lnTo>
                  <a:pt x="1789294" y="2082715"/>
                </a:lnTo>
                <a:cubicBezTo>
                  <a:pt x="2143221" y="1841489"/>
                  <a:pt x="2327708" y="1418865"/>
                  <a:pt x="2263971" y="995317"/>
                </a:cubicBezTo>
                <a:cubicBezTo>
                  <a:pt x="2200235" y="571770"/>
                  <a:pt x="1899540" y="222157"/>
                  <a:pt x="1490294" y="95775"/>
                </a:cubicBezTo>
                <a:lnTo>
                  <a:pt x="1503905" y="51703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srgbClr val="000000"/>
              </a:solidFill>
              <a:latin typeface="Calibri"/>
              <a:ea typeface="宋体"/>
            </a:endParaRPr>
          </a:p>
        </p:txBody>
      </p:sp>
      <p:sp>
        <p:nvSpPr>
          <p:cNvPr id="33799" name="空心弧 10"/>
          <p:cNvSpPr>
            <a:spLocks noChangeArrowheads="1"/>
          </p:cNvSpPr>
          <p:nvPr/>
        </p:nvSpPr>
        <p:spPr bwMode="auto">
          <a:xfrm rot="4201296">
            <a:off x="3699272" y="891778"/>
            <a:ext cx="2014538" cy="2014538"/>
          </a:xfrm>
          <a:custGeom>
            <a:avLst/>
            <a:gdLst>
              <a:gd name="T0" fmla="*/ 2414346 w 2686050"/>
              <a:gd name="T1" fmla="*/ 533095 h 2686050"/>
              <a:gd name="T2" fmla="*/ 2607237 w 2686050"/>
              <a:gd name="T3" fmla="*/ 1796327 h 2686050"/>
              <a:gd name="T4" fmla="*/ 1655596 w 2686050"/>
              <a:gd name="T5" fmla="*/ 2649170 h 2686050"/>
              <a:gd name="T6" fmla="*/ 1650326 w 2686050"/>
              <a:gd name="T7" fmla="*/ 2627149 h 2686050"/>
              <a:gd name="T8" fmla="*/ 2585923 w 2686050"/>
              <a:gd name="T9" fmla="*/ 1788685 h 2686050"/>
              <a:gd name="T10" fmla="*/ 2396284 w 2686050"/>
              <a:gd name="T11" fmla="*/ 546751 h 2686050"/>
              <a:gd name="T12" fmla="*/ 2414346 w 2686050"/>
              <a:gd name="T13" fmla="*/ 533095 h 268605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686050" h="2686050">
                <a:moveTo>
                  <a:pt x="2414346" y="533095"/>
                </a:moveTo>
                <a:cubicBezTo>
                  <a:pt x="2687683" y="894647"/>
                  <a:pt x="2760219" y="1369678"/>
                  <a:pt x="2607237" y="1796327"/>
                </a:cubicBezTo>
                <a:cubicBezTo>
                  <a:pt x="2454255" y="2222976"/>
                  <a:pt x="2096397" y="2543683"/>
                  <a:pt x="1655596" y="2649170"/>
                </a:cubicBezTo>
                <a:lnTo>
                  <a:pt x="1650326" y="2627149"/>
                </a:lnTo>
                <a:cubicBezTo>
                  <a:pt x="2083695" y="2523440"/>
                  <a:pt x="2435521" y="2208141"/>
                  <a:pt x="2585923" y="1788685"/>
                </a:cubicBezTo>
                <a:cubicBezTo>
                  <a:pt x="2736325" y="1369229"/>
                  <a:pt x="2665013" y="902207"/>
                  <a:pt x="2396284" y="546751"/>
                </a:cubicBezTo>
                <a:lnTo>
                  <a:pt x="2414346" y="533095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srgbClr val="000000"/>
              </a:solidFill>
              <a:latin typeface="Calibri"/>
              <a:ea typeface="宋体"/>
            </a:endParaRPr>
          </a:p>
        </p:txBody>
      </p:sp>
      <p:sp>
        <p:nvSpPr>
          <p:cNvPr id="33800" name="椭圆 11"/>
          <p:cNvSpPr>
            <a:spLocks noChangeArrowheads="1"/>
          </p:cNvSpPr>
          <p:nvPr/>
        </p:nvSpPr>
        <p:spPr bwMode="auto">
          <a:xfrm flipH="1">
            <a:off x="4257676" y="3899298"/>
            <a:ext cx="88106" cy="88106"/>
          </a:xfrm>
          <a:prstGeom prst="ellipse">
            <a:avLst/>
          </a:prstGeom>
          <a:solidFill>
            <a:srgbClr val="003F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33801" name="椭圆 12"/>
          <p:cNvSpPr>
            <a:spLocks noChangeArrowheads="1"/>
          </p:cNvSpPr>
          <p:nvPr/>
        </p:nvSpPr>
        <p:spPr bwMode="auto">
          <a:xfrm flipH="1">
            <a:off x="4462463" y="3899298"/>
            <a:ext cx="88106" cy="88106"/>
          </a:xfrm>
          <a:prstGeom prst="ellipse">
            <a:avLst/>
          </a:prstGeom>
          <a:solidFill>
            <a:srgbClr val="003F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33802" name="椭圆 13"/>
          <p:cNvSpPr>
            <a:spLocks noChangeArrowheads="1"/>
          </p:cNvSpPr>
          <p:nvPr/>
        </p:nvSpPr>
        <p:spPr bwMode="auto">
          <a:xfrm flipH="1">
            <a:off x="5069682" y="3899298"/>
            <a:ext cx="88106" cy="88106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33803" name="椭圆 14"/>
          <p:cNvSpPr>
            <a:spLocks noChangeArrowheads="1"/>
          </p:cNvSpPr>
          <p:nvPr/>
        </p:nvSpPr>
        <p:spPr bwMode="auto">
          <a:xfrm flipH="1">
            <a:off x="4873229" y="3899298"/>
            <a:ext cx="88106" cy="88106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14" name="椭圆 12"/>
          <p:cNvSpPr>
            <a:spLocks noChangeArrowheads="1"/>
          </p:cNvSpPr>
          <p:nvPr/>
        </p:nvSpPr>
        <p:spPr bwMode="auto">
          <a:xfrm flipH="1">
            <a:off x="4655940" y="3901510"/>
            <a:ext cx="88106" cy="88106"/>
          </a:xfrm>
          <a:prstGeom prst="ellipse">
            <a:avLst/>
          </a:prstGeom>
          <a:solidFill>
            <a:srgbClr val="003F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89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鲁棒分析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619689" y="2276247"/>
            <a:ext cx="1335946" cy="133594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" name="同心圆 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163A5A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63A5A"/>
                  </a:solidFill>
                  <a:effectLst/>
                  <a:uLnTx/>
                  <a:uFillTx/>
                  <a:latin typeface="方正兰亭粗黑简体" panose="02000000000000000000" pitchFamily="2" charset="-122"/>
                  <a:ea typeface="方正兰亭粗黑简体" panose="02000000000000000000" pitchFamily="2" charset="-122"/>
                  <a:cs typeface="+mn-cs"/>
                </a:rPr>
                <a:t>鲁</a:t>
              </a:r>
              <a:r>
                <a:rPr kumimoji="0" lang="zh-CN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63A5A"/>
                  </a:solidFill>
                  <a:effectLst/>
                  <a:uLnTx/>
                  <a:uFillTx/>
                  <a:latin typeface="方正兰亭粗黑简体" panose="02000000000000000000" pitchFamily="2" charset="-122"/>
                  <a:ea typeface="方正兰亭粗黑简体" panose="02000000000000000000" pitchFamily="2" charset="-122"/>
                  <a:cs typeface="+mn-cs"/>
                </a:rPr>
                <a:t>棒</a:t>
              </a:r>
              <a:r>
                <a:rPr lang="zh-CN" altLang="en-US" dirty="0">
                  <a:solidFill>
                    <a:srgbClr val="163A5A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图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3A5A"/>
                </a:solidFill>
                <a:effectLst/>
                <a:uLnTx/>
                <a:uFillTx/>
                <a:latin typeface="方正兰亭粗黑简体" panose="02000000000000000000" pitchFamily="2" charset="-122"/>
                <a:ea typeface="方正兰亭粗黑简体" panose="02000000000000000000" pitchFamily="2" charset="-122"/>
                <a:cs typeface="+mn-cs"/>
              </a:endParaRPr>
            </a:p>
          </p:txBody>
        </p:sp>
      </p:grpSp>
      <p:sp>
        <p:nvSpPr>
          <p:cNvPr id="6" name="左大括号 5"/>
          <p:cNvSpPr/>
          <p:nvPr/>
        </p:nvSpPr>
        <p:spPr>
          <a:xfrm>
            <a:off x="2070395" y="1462864"/>
            <a:ext cx="370707" cy="2934157"/>
          </a:xfrm>
          <a:prstGeom prst="leftBrace">
            <a:avLst/>
          </a:prstGeom>
          <a:ln w="38100">
            <a:solidFill>
              <a:schemeClr val="tx1"/>
            </a:solidFill>
          </a:ln>
          <a:effectLst>
            <a:outerShdw blurRad="139700" dist="63500" dir="8100000" sx="98000" sy="98000" algn="tr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TextBox 40"/>
          <p:cNvSpPr txBox="1"/>
          <p:nvPr/>
        </p:nvSpPr>
        <p:spPr>
          <a:xfrm>
            <a:off x="2707406" y="2727281"/>
            <a:ext cx="1941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63A5A"/>
                </a:solidFill>
                <a:effectLst/>
                <a:uLnTx/>
                <a:uFillTx/>
                <a:latin typeface="方正兰亭粗黑简体" panose="02000000000000000000" pitchFamily="2" charset="-122"/>
                <a:ea typeface="方正兰亭粗黑简体" panose="02000000000000000000" pitchFamily="2" charset="-122"/>
                <a:cs typeface="+mn-cs"/>
              </a:rPr>
              <a:t>  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3A5A"/>
                </a:solidFill>
                <a:effectLst/>
                <a:uLnTx/>
                <a:uFillTx/>
                <a:latin typeface="方正兰亭粗黑简体" panose="02000000000000000000" pitchFamily="2" charset="-122"/>
                <a:ea typeface="方正兰亭粗黑简体" panose="02000000000000000000" pitchFamily="2" charset="-122"/>
                <a:cs typeface="+mn-cs"/>
              </a:rPr>
              <a:t>2.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3A5A"/>
                </a:solidFill>
                <a:effectLst/>
                <a:uLnTx/>
                <a:uFillTx/>
                <a:latin typeface="方正兰亭粗黑简体" panose="02000000000000000000" pitchFamily="2" charset="-122"/>
                <a:ea typeface="方正兰亭粗黑简体" panose="02000000000000000000" pitchFamily="2" charset="-122"/>
                <a:cs typeface="+mn-cs"/>
              </a:rPr>
              <a:t>扩展事件流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63A5A"/>
              </a:solidFill>
              <a:effectLst/>
              <a:uLnTx/>
              <a:uFillTx/>
              <a:latin typeface="方正兰亭粗黑简体" panose="02000000000000000000" pitchFamily="2" charset="-122"/>
              <a:ea typeface="方正兰亭粗黑简体" panose="02000000000000000000" pitchFamily="2" charset="-122"/>
              <a:cs typeface="+mn-cs"/>
            </a:endParaRPr>
          </a:p>
        </p:txBody>
      </p:sp>
      <p:sp>
        <p:nvSpPr>
          <p:cNvPr id="24" name="TextBox 40"/>
          <p:cNvSpPr txBox="1"/>
          <p:nvPr/>
        </p:nvSpPr>
        <p:spPr>
          <a:xfrm>
            <a:off x="2707406" y="4125262"/>
            <a:ext cx="4096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63A5A"/>
                </a:solidFill>
                <a:effectLst/>
                <a:uLnTx/>
                <a:uFillTx/>
                <a:latin typeface="方正兰亭粗黑简体" panose="02000000000000000000" pitchFamily="2" charset="-122"/>
                <a:ea typeface="方正兰亭粗黑简体" panose="02000000000000000000" pitchFamily="2" charset="-122"/>
                <a:cs typeface="+mn-cs"/>
              </a:rPr>
              <a:t>  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3A5A"/>
                </a:solidFill>
                <a:effectLst/>
                <a:uLnTx/>
                <a:uFillTx/>
                <a:latin typeface="方正兰亭粗黑简体" panose="02000000000000000000" pitchFamily="2" charset="-122"/>
                <a:ea typeface="方正兰亭粗黑简体" panose="02000000000000000000" pitchFamily="2" charset="-122"/>
                <a:cs typeface="+mn-cs"/>
              </a:rPr>
              <a:t>3.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3A5A"/>
                </a:solidFill>
                <a:effectLst/>
                <a:uLnTx/>
                <a:uFillTx/>
                <a:latin typeface="方正兰亭粗黑简体" panose="02000000000000000000" pitchFamily="2" charset="-122"/>
                <a:ea typeface="方正兰亭粗黑简体" panose="02000000000000000000" pitchFamily="2" charset="-122"/>
                <a:cs typeface="+mn-cs"/>
              </a:rPr>
              <a:t>绘制边界对象、控制对象、实体对象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63A5A"/>
              </a:solidFill>
              <a:effectLst/>
              <a:uLnTx/>
              <a:uFillTx/>
              <a:latin typeface="方正兰亭粗黑简体" panose="02000000000000000000" pitchFamily="2" charset="-122"/>
              <a:ea typeface="方正兰亭粗黑简体" panose="02000000000000000000" pitchFamily="2" charset="-122"/>
              <a:cs typeface="+mn-cs"/>
            </a:endParaRPr>
          </a:p>
        </p:txBody>
      </p:sp>
      <p:sp>
        <p:nvSpPr>
          <p:cNvPr id="26" name="TextBox 40"/>
          <p:cNvSpPr txBox="1"/>
          <p:nvPr/>
        </p:nvSpPr>
        <p:spPr>
          <a:xfrm>
            <a:off x="2843808" y="1329301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3A5A"/>
                </a:solidFill>
                <a:effectLst/>
                <a:uLnTx/>
                <a:uFillTx/>
                <a:latin typeface="方正兰亭粗黑简体" panose="02000000000000000000" pitchFamily="2" charset="-122"/>
                <a:ea typeface="方正兰亭粗黑简体" panose="02000000000000000000" pitchFamily="2" charset="-122"/>
                <a:cs typeface="+mn-cs"/>
              </a:rPr>
              <a:t>1.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3A5A"/>
                </a:solidFill>
                <a:effectLst/>
                <a:uLnTx/>
                <a:uFillTx/>
                <a:latin typeface="方正兰亭粗黑简体" panose="02000000000000000000" pitchFamily="2" charset="-122"/>
                <a:ea typeface="方正兰亭粗黑简体" panose="02000000000000000000" pitchFamily="2" charset="-122"/>
                <a:cs typeface="+mn-cs"/>
              </a:rPr>
              <a:t>基本事件流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63A5A"/>
              </a:solidFill>
              <a:effectLst/>
              <a:uLnTx/>
              <a:uFillTx/>
              <a:latin typeface="方正兰亭粗黑简体" panose="02000000000000000000" pitchFamily="2" charset="-122"/>
              <a:ea typeface="方正兰亭粗黑简体" panose="020000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191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24" grpId="0"/>
      <p:bldP spid="2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123478"/>
            <a:ext cx="8291513" cy="523875"/>
          </a:xfrm>
        </p:spPr>
        <p:txBody>
          <a:bodyPr>
            <a:normAutofit/>
          </a:bodyPr>
          <a:lstStyle/>
          <a:p>
            <a:r>
              <a:rPr lang="zh-CN" altLang="en-US" sz="2000" dirty="0" smtClean="0"/>
              <a:t>普通用户用例序列图</a:t>
            </a:r>
            <a:endParaRPr lang="zh-CN" altLang="en-US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385415"/>
            <a:ext cx="5256584" cy="547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89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用户</a:t>
            </a:r>
            <a:r>
              <a:rPr lang="zh-CN" altLang="en-US" sz="2000" dirty="0" smtClean="0"/>
              <a:t>登录鲁棒图</a:t>
            </a:r>
            <a:endParaRPr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53" y="1131590"/>
            <a:ext cx="8464294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93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/>
              <a:t>普通用户用例序列图</a:t>
            </a:r>
            <a:endParaRPr lang="zh-CN" altLang="en-US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0"/>
            <a:ext cx="5256584" cy="547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9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消息发送鲁棒图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53" y="915566"/>
            <a:ext cx="8219060" cy="398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10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03350" y="1710858"/>
            <a:ext cx="1716087" cy="917575"/>
          </a:xfrm>
          <a:prstGeom prst="rect">
            <a:avLst/>
          </a:prstGeom>
          <a:blipFill dpi="0" rotWithShape="1">
            <a:blip r:embed="rId3" cstate="email">
              <a:extLst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4500563" y="1408113"/>
            <a:ext cx="6477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800" i="1">
                <a:solidFill>
                  <a:srgbClr val="A6A6A6"/>
                </a:solidFill>
                <a:latin typeface="Baskerville Old Face" panose="02020602080505020303" pitchFamily="18" charset="0"/>
                <a:ea typeface="幼圆" panose="02010509060101010101" pitchFamily="49" charset="-122"/>
                <a:cs typeface="Arial" panose="020B0604020202020204" pitchFamily="34" charset="0"/>
              </a:rPr>
              <a:t>2</a:t>
            </a:r>
            <a:endParaRPr lang="zh-CN" altLang="en-US" sz="4800" i="1">
              <a:solidFill>
                <a:srgbClr val="A6A6A6"/>
              </a:solidFill>
              <a:latin typeface="Baskerville Old Face" panose="02020602080505020303" pitchFamily="18" charset="0"/>
              <a:ea typeface="幼圆" panose="020105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3" name="组合 5"/>
          <p:cNvGrpSpPr>
            <a:grpSpLocks/>
          </p:cNvGrpSpPr>
          <p:nvPr/>
        </p:nvGrpSpPr>
        <p:grpSpPr bwMode="auto">
          <a:xfrm>
            <a:off x="3276600" y="1646238"/>
            <a:ext cx="4664075" cy="925512"/>
            <a:chOff x="3276601" y="1646262"/>
            <a:chExt cx="4664075" cy="925488"/>
          </a:xfrm>
        </p:grpSpPr>
        <p:grpSp>
          <p:nvGrpSpPr>
            <p:cNvPr id="34844" name="组合 3"/>
            <p:cNvGrpSpPr>
              <a:grpSpLocks/>
            </p:cNvGrpSpPr>
            <p:nvPr/>
          </p:nvGrpSpPr>
          <p:grpSpPr bwMode="auto">
            <a:xfrm>
              <a:off x="5703889" y="1646262"/>
              <a:ext cx="2232025" cy="277416"/>
              <a:chOff x="5703889" y="1646262"/>
              <a:chExt cx="2232025" cy="277416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5703889" y="1646262"/>
                <a:ext cx="2232025" cy="274630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smtClean="0">
                    <a:solidFill>
                      <a:srgbClr val="47494B">
                        <a:lumMod val="65000"/>
                        <a:lumOff val="35000"/>
                      </a:srgbClr>
                    </a:solidFill>
                    <a:latin typeface="微软雅黑" pitchFamily="34" charset="-122"/>
                  </a:rPr>
                  <a:t>2018.3.11-2018.3.24</a:t>
                </a:r>
                <a:endParaRPr lang="zh-CN" altLang="en-US" sz="1600" dirty="0">
                  <a:solidFill>
                    <a:srgbClr val="47494B">
                      <a:lumMod val="65000"/>
                      <a:lumOff val="35000"/>
                    </a:srgbClr>
                  </a:solidFill>
                  <a:latin typeface="微软雅黑" pitchFamily="34" charset="-122"/>
                </a:endParaRPr>
              </a:p>
            </p:txBody>
          </p:sp>
          <p:sp>
            <p:nvSpPr>
              <p:cNvPr id="9" name="直角三角形 8"/>
              <p:cNvSpPr/>
              <p:nvPr/>
            </p:nvSpPr>
            <p:spPr>
              <a:xfrm flipH="1">
                <a:off x="7124701" y="1654199"/>
                <a:ext cx="809625" cy="269868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7" name="圆角矩形 16"/>
            <p:cNvSpPr/>
            <p:nvPr/>
          </p:nvSpPr>
          <p:spPr>
            <a:xfrm>
              <a:off x="3276601" y="1952641"/>
              <a:ext cx="4664075" cy="619109"/>
            </a:xfrm>
            <a:custGeom>
              <a:avLst/>
              <a:gdLst>
                <a:gd name="connsiteX0" fmla="*/ 0 w 6210980"/>
                <a:gd name="connsiteY0" fmla="*/ 209543 h 1257235"/>
                <a:gd name="connsiteX1" fmla="*/ 209543 w 6210980"/>
                <a:gd name="connsiteY1" fmla="*/ 0 h 1257235"/>
                <a:gd name="connsiteX2" fmla="*/ 6001437 w 6210980"/>
                <a:gd name="connsiteY2" fmla="*/ 0 h 1257235"/>
                <a:gd name="connsiteX3" fmla="*/ 6210980 w 6210980"/>
                <a:gd name="connsiteY3" fmla="*/ 209543 h 1257235"/>
                <a:gd name="connsiteX4" fmla="*/ 6210980 w 6210980"/>
                <a:gd name="connsiteY4" fmla="*/ 1047692 h 1257235"/>
                <a:gd name="connsiteX5" fmla="*/ 6001437 w 6210980"/>
                <a:gd name="connsiteY5" fmla="*/ 1257235 h 1257235"/>
                <a:gd name="connsiteX6" fmla="*/ 209543 w 6210980"/>
                <a:gd name="connsiteY6" fmla="*/ 1257235 h 1257235"/>
                <a:gd name="connsiteX7" fmla="*/ 0 w 6210980"/>
                <a:gd name="connsiteY7" fmla="*/ 1047692 h 1257235"/>
                <a:gd name="connsiteX8" fmla="*/ 0 w 6210980"/>
                <a:gd name="connsiteY8" fmla="*/ 209543 h 1257235"/>
                <a:gd name="connsiteX0" fmla="*/ 0 w 6210980"/>
                <a:gd name="connsiteY0" fmla="*/ 1047692 h 1257235"/>
                <a:gd name="connsiteX1" fmla="*/ 209543 w 6210980"/>
                <a:gd name="connsiteY1" fmla="*/ 0 h 1257235"/>
                <a:gd name="connsiteX2" fmla="*/ 6001437 w 6210980"/>
                <a:gd name="connsiteY2" fmla="*/ 0 h 1257235"/>
                <a:gd name="connsiteX3" fmla="*/ 6210980 w 6210980"/>
                <a:gd name="connsiteY3" fmla="*/ 209543 h 1257235"/>
                <a:gd name="connsiteX4" fmla="*/ 6210980 w 6210980"/>
                <a:gd name="connsiteY4" fmla="*/ 1047692 h 1257235"/>
                <a:gd name="connsiteX5" fmla="*/ 6001437 w 6210980"/>
                <a:gd name="connsiteY5" fmla="*/ 1257235 h 1257235"/>
                <a:gd name="connsiteX6" fmla="*/ 209543 w 6210980"/>
                <a:gd name="connsiteY6" fmla="*/ 1257235 h 1257235"/>
                <a:gd name="connsiteX7" fmla="*/ 0 w 6210980"/>
                <a:gd name="connsiteY7" fmla="*/ 1047692 h 1257235"/>
                <a:gd name="connsiteX0" fmla="*/ 209543 w 6210980"/>
                <a:gd name="connsiteY0" fmla="*/ 0 h 1257235"/>
                <a:gd name="connsiteX1" fmla="*/ 6001437 w 6210980"/>
                <a:gd name="connsiteY1" fmla="*/ 0 h 1257235"/>
                <a:gd name="connsiteX2" fmla="*/ 6210980 w 6210980"/>
                <a:gd name="connsiteY2" fmla="*/ 209543 h 1257235"/>
                <a:gd name="connsiteX3" fmla="*/ 6210980 w 6210980"/>
                <a:gd name="connsiteY3" fmla="*/ 1047692 h 1257235"/>
                <a:gd name="connsiteX4" fmla="*/ 6001437 w 6210980"/>
                <a:gd name="connsiteY4" fmla="*/ 1257235 h 1257235"/>
                <a:gd name="connsiteX5" fmla="*/ 209543 w 6210980"/>
                <a:gd name="connsiteY5" fmla="*/ 1257235 h 1257235"/>
                <a:gd name="connsiteX6" fmla="*/ 0 w 6210980"/>
                <a:gd name="connsiteY6" fmla="*/ 1047692 h 1257235"/>
                <a:gd name="connsiteX7" fmla="*/ 300983 w 6210980"/>
                <a:gd name="connsiteY7" fmla="*/ 91440 h 1257235"/>
                <a:gd name="connsiteX0" fmla="*/ 6001437 w 6210980"/>
                <a:gd name="connsiteY0" fmla="*/ 0 h 1257235"/>
                <a:gd name="connsiteX1" fmla="*/ 6210980 w 6210980"/>
                <a:gd name="connsiteY1" fmla="*/ 209543 h 1257235"/>
                <a:gd name="connsiteX2" fmla="*/ 6210980 w 6210980"/>
                <a:gd name="connsiteY2" fmla="*/ 1047692 h 1257235"/>
                <a:gd name="connsiteX3" fmla="*/ 6001437 w 6210980"/>
                <a:gd name="connsiteY3" fmla="*/ 1257235 h 1257235"/>
                <a:gd name="connsiteX4" fmla="*/ 209543 w 6210980"/>
                <a:gd name="connsiteY4" fmla="*/ 1257235 h 1257235"/>
                <a:gd name="connsiteX5" fmla="*/ 0 w 6210980"/>
                <a:gd name="connsiteY5" fmla="*/ 1047692 h 1257235"/>
                <a:gd name="connsiteX6" fmla="*/ 300983 w 6210980"/>
                <a:gd name="connsiteY6" fmla="*/ 91440 h 1257235"/>
                <a:gd name="connsiteX0" fmla="*/ 6001437 w 6210980"/>
                <a:gd name="connsiteY0" fmla="*/ 0 h 1257235"/>
                <a:gd name="connsiteX1" fmla="*/ 6210980 w 6210980"/>
                <a:gd name="connsiteY1" fmla="*/ 209543 h 1257235"/>
                <a:gd name="connsiteX2" fmla="*/ 6210980 w 6210980"/>
                <a:gd name="connsiteY2" fmla="*/ 1047692 h 1257235"/>
                <a:gd name="connsiteX3" fmla="*/ 6001437 w 6210980"/>
                <a:gd name="connsiteY3" fmla="*/ 1257235 h 1257235"/>
                <a:gd name="connsiteX4" fmla="*/ 209543 w 6210980"/>
                <a:gd name="connsiteY4" fmla="*/ 1257235 h 1257235"/>
                <a:gd name="connsiteX5" fmla="*/ 0 w 6210980"/>
                <a:gd name="connsiteY5" fmla="*/ 1047692 h 1257235"/>
                <a:gd name="connsiteX0" fmla="*/ 5791894 w 6001437"/>
                <a:gd name="connsiteY0" fmla="*/ 0 h 1257235"/>
                <a:gd name="connsiteX1" fmla="*/ 6001437 w 6001437"/>
                <a:gd name="connsiteY1" fmla="*/ 209543 h 1257235"/>
                <a:gd name="connsiteX2" fmla="*/ 6001437 w 6001437"/>
                <a:gd name="connsiteY2" fmla="*/ 1047692 h 1257235"/>
                <a:gd name="connsiteX3" fmla="*/ 5791894 w 6001437"/>
                <a:gd name="connsiteY3" fmla="*/ 1257235 h 1257235"/>
                <a:gd name="connsiteX4" fmla="*/ 0 w 6001437"/>
                <a:gd name="connsiteY4" fmla="*/ 1257235 h 1257235"/>
                <a:gd name="connsiteX0" fmla="*/ 6001437 w 6001437"/>
                <a:gd name="connsiteY0" fmla="*/ 0 h 1047692"/>
                <a:gd name="connsiteX1" fmla="*/ 6001437 w 6001437"/>
                <a:gd name="connsiteY1" fmla="*/ 838149 h 1047692"/>
                <a:gd name="connsiteX2" fmla="*/ 5791894 w 6001437"/>
                <a:gd name="connsiteY2" fmla="*/ 1047692 h 1047692"/>
                <a:gd name="connsiteX3" fmla="*/ 0 w 6001437"/>
                <a:gd name="connsiteY3" fmla="*/ 1047692 h 1047692"/>
                <a:gd name="connsiteX0" fmla="*/ 5356668 w 5356668"/>
                <a:gd name="connsiteY0" fmla="*/ 0 h 1047692"/>
                <a:gd name="connsiteX1" fmla="*/ 5356668 w 5356668"/>
                <a:gd name="connsiteY1" fmla="*/ 838149 h 1047692"/>
                <a:gd name="connsiteX2" fmla="*/ 5147125 w 5356668"/>
                <a:gd name="connsiteY2" fmla="*/ 1047692 h 1047692"/>
                <a:gd name="connsiteX3" fmla="*/ 0 w 5356668"/>
                <a:gd name="connsiteY3" fmla="*/ 1047692 h 1047692"/>
                <a:gd name="connsiteX0" fmla="*/ 4665006 w 4665006"/>
                <a:gd name="connsiteY0" fmla="*/ 0 h 1047692"/>
                <a:gd name="connsiteX1" fmla="*/ 4665006 w 4665006"/>
                <a:gd name="connsiteY1" fmla="*/ 838149 h 1047692"/>
                <a:gd name="connsiteX2" fmla="*/ 4455463 w 4665006"/>
                <a:gd name="connsiteY2" fmla="*/ 1047692 h 1047692"/>
                <a:gd name="connsiteX3" fmla="*/ 0 w 4665006"/>
                <a:gd name="connsiteY3" fmla="*/ 1047692 h 1047692"/>
                <a:gd name="connsiteX0" fmla="*/ 4653283 w 4665006"/>
                <a:gd name="connsiteY0" fmla="*/ 0 h 824954"/>
                <a:gd name="connsiteX1" fmla="*/ 4665006 w 4665006"/>
                <a:gd name="connsiteY1" fmla="*/ 615411 h 824954"/>
                <a:gd name="connsiteX2" fmla="*/ 4455463 w 4665006"/>
                <a:gd name="connsiteY2" fmla="*/ 824954 h 824954"/>
                <a:gd name="connsiteX3" fmla="*/ 0 w 4665006"/>
                <a:gd name="connsiteY3" fmla="*/ 824954 h 824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65006" h="824954">
                  <a:moveTo>
                    <a:pt x="4653283" y="0"/>
                  </a:moveTo>
                  <a:lnTo>
                    <a:pt x="4665006" y="615411"/>
                  </a:lnTo>
                  <a:cubicBezTo>
                    <a:pt x="4665006" y="731138"/>
                    <a:pt x="4571190" y="824954"/>
                    <a:pt x="4455463" y="824954"/>
                  </a:cubicBezTo>
                  <a:lnTo>
                    <a:pt x="0" y="824954"/>
                  </a:lnTo>
                </a:path>
              </a:pathLst>
            </a:cu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3079" name="TextBox 17"/>
          <p:cNvSpPr txBox="1">
            <a:spLocks noChangeArrowheads="1"/>
          </p:cNvSpPr>
          <p:nvPr/>
        </p:nvSpPr>
        <p:spPr bwMode="auto">
          <a:xfrm>
            <a:off x="3393281" y="2169646"/>
            <a:ext cx="44926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zh-CN" altLang="en-US" sz="2000" dirty="0" smtClean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需求分析与计划阶段</a:t>
            </a:r>
            <a:endParaRPr lang="zh-CN" altLang="en-US" sz="2000" dirty="0">
              <a:solidFill>
                <a:srgbClr val="A6A6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205538" y="465138"/>
            <a:ext cx="1714500" cy="917575"/>
          </a:xfrm>
          <a:prstGeom prst="rect">
            <a:avLst/>
          </a:prstGeom>
          <a:blipFill dpi="0" rotWithShape="1">
            <a:blip r:embed="rId4" cstate="email">
              <a:extLst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4500563" y="293688"/>
            <a:ext cx="647700" cy="62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800" i="1">
                <a:solidFill>
                  <a:srgbClr val="A6A6A6"/>
                </a:solidFill>
                <a:latin typeface="Baskerville Old Face" panose="02020602080505020303" pitchFamily="18" charset="0"/>
                <a:ea typeface="幼圆" panose="02010509060101010101" pitchFamily="49" charset="-122"/>
                <a:cs typeface="Arial" panose="020B0604020202020204" pitchFamily="34" charset="0"/>
              </a:rPr>
              <a:t>1</a:t>
            </a:r>
            <a:endParaRPr lang="zh-CN" altLang="en-US" sz="4800" i="1">
              <a:solidFill>
                <a:srgbClr val="A6A6A6"/>
              </a:solidFill>
              <a:latin typeface="Baskerville Old Face" panose="02020602080505020303" pitchFamily="18" charset="0"/>
              <a:ea typeface="幼圆" panose="020105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5" name="组合 11"/>
          <p:cNvGrpSpPr>
            <a:grpSpLocks/>
          </p:cNvGrpSpPr>
          <p:nvPr/>
        </p:nvGrpSpPr>
        <p:grpSpPr bwMode="auto">
          <a:xfrm>
            <a:off x="1403350" y="493713"/>
            <a:ext cx="4681538" cy="919162"/>
            <a:chOff x="1403648" y="494134"/>
            <a:chExt cx="4681241" cy="919138"/>
          </a:xfrm>
        </p:grpSpPr>
        <p:grpSp>
          <p:nvGrpSpPr>
            <p:cNvPr id="34840" name="组合 2"/>
            <p:cNvGrpSpPr>
              <a:grpSpLocks/>
            </p:cNvGrpSpPr>
            <p:nvPr/>
          </p:nvGrpSpPr>
          <p:grpSpPr bwMode="auto">
            <a:xfrm>
              <a:off x="1403648" y="494134"/>
              <a:ext cx="2241549" cy="277416"/>
              <a:chOff x="1403648" y="494134"/>
              <a:chExt cx="2241549" cy="277416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1411585" y="497309"/>
                <a:ext cx="2233471" cy="274630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smtClean="0">
                    <a:solidFill>
                      <a:srgbClr val="47494B">
                        <a:lumMod val="65000"/>
                        <a:lumOff val="35000"/>
                      </a:srgbClr>
                    </a:solidFill>
                    <a:latin typeface="微软雅黑" pitchFamily="34" charset="-122"/>
                  </a:rPr>
                  <a:t>2017.11.1-2018.3.10</a:t>
                </a:r>
                <a:endParaRPr lang="zh-CN" altLang="en-US" sz="1600" dirty="0">
                  <a:solidFill>
                    <a:srgbClr val="47494B">
                      <a:lumMod val="65000"/>
                      <a:lumOff val="35000"/>
                    </a:srgbClr>
                  </a:solidFill>
                  <a:latin typeface="微软雅黑" pitchFamily="34" charset="-122"/>
                </a:endParaRPr>
              </a:p>
            </p:txBody>
          </p:sp>
          <p:sp>
            <p:nvSpPr>
              <p:cNvPr id="26" name="直角三角形 25"/>
              <p:cNvSpPr/>
              <p:nvPr/>
            </p:nvSpPr>
            <p:spPr>
              <a:xfrm flipV="1">
                <a:off x="1403648" y="494134"/>
                <a:ext cx="811162" cy="269868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9" name="圆角矩形 16"/>
            <p:cNvSpPr/>
            <p:nvPr/>
          </p:nvSpPr>
          <p:spPr>
            <a:xfrm flipH="1">
              <a:off x="1419522" y="794163"/>
              <a:ext cx="4665367" cy="619109"/>
            </a:xfrm>
            <a:custGeom>
              <a:avLst/>
              <a:gdLst>
                <a:gd name="connsiteX0" fmla="*/ 0 w 6210980"/>
                <a:gd name="connsiteY0" fmla="*/ 209543 h 1257235"/>
                <a:gd name="connsiteX1" fmla="*/ 209543 w 6210980"/>
                <a:gd name="connsiteY1" fmla="*/ 0 h 1257235"/>
                <a:gd name="connsiteX2" fmla="*/ 6001437 w 6210980"/>
                <a:gd name="connsiteY2" fmla="*/ 0 h 1257235"/>
                <a:gd name="connsiteX3" fmla="*/ 6210980 w 6210980"/>
                <a:gd name="connsiteY3" fmla="*/ 209543 h 1257235"/>
                <a:gd name="connsiteX4" fmla="*/ 6210980 w 6210980"/>
                <a:gd name="connsiteY4" fmla="*/ 1047692 h 1257235"/>
                <a:gd name="connsiteX5" fmla="*/ 6001437 w 6210980"/>
                <a:gd name="connsiteY5" fmla="*/ 1257235 h 1257235"/>
                <a:gd name="connsiteX6" fmla="*/ 209543 w 6210980"/>
                <a:gd name="connsiteY6" fmla="*/ 1257235 h 1257235"/>
                <a:gd name="connsiteX7" fmla="*/ 0 w 6210980"/>
                <a:gd name="connsiteY7" fmla="*/ 1047692 h 1257235"/>
                <a:gd name="connsiteX8" fmla="*/ 0 w 6210980"/>
                <a:gd name="connsiteY8" fmla="*/ 209543 h 1257235"/>
                <a:gd name="connsiteX0" fmla="*/ 0 w 6210980"/>
                <a:gd name="connsiteY0" fmla="*/ 1047692 h 1257235"/>
                <a:gd name="connsiteX1" fmla="*/ 209543 w 6210980"/>
                <a:gd name="connsiteY1" fmla="*/ 0 h 1257235"/>
                <a:gd name="connsiteX2" fmla="*/ 6001437 w 6210980"/>
                <a:gd name="connsiteY2" fmla="*/ 0 h 1257235"/>
                <a:gd name="connsiteX3" fmla="*/ 6210980 w 6210980"/>
                <a:gd name="connsiteY3" fmla="*/ 209543 h 1257235"/>
                <a:gd name="connsiteX4" fmla="*/ 6210980 w 6210980"/>
                <a:gd name="connsiteY4" fmla="*/ 1047692 h 1257235"/>
                <a:gd name="connsiteX5" fmla="*/ 6001437 w 6210980"/>
                <a:gd name="connsiteY5" fmla="*/ 1257235 h 1257235"/>
                <a:gd name="connsiteX6" fmla="*/ 209543 w 6210980"/>
                <a:gd name="connsiteY6" fmla="*/ 1257235 h 1257235"/>
                <a:gd name="connsiteX7" fmla="*/ 0 w 6210980"/>
                <a:gd name="connsiteY7" fmla="*/ 1047692 h 1257235"/>
                <a:gd name="connsiteX0" fmla="*/ 209543 w 6210980"/>
                <a:gd name="connsiteY0" fmla="*/ 0 h 1257235"/>
                <a:gd name="connsiteX1" fmla="*/ 6001437 w 6210980"/>
                <a:gd name="connsiteY1" fmla="*/ 0 h 1257235"/>
                <a:gd name="connsiteX2" fmla="*/ 6210980 w 6210980"/>
                <a:gd name="connsiteY2" fmla="*/ 209543 h 1257235"/>
                <a:gd name="connsiteX3" fmla="*/ 6210980 w 6210980"/>
                <a:gd name="connsiteY3" fmla="*/ 1047692 h 1257235"/>
                <a:gd name="connsiteX4" fmla="*/ 6001437 w 6210980"/>
                <a:gd name="connsiteY4" fmla="*/ 1257235 h 1257235"/>
                <a:gd name="connsiteX5" fmla="*/ 209543 w 6210980"/>
                <a:gd name="connsiteY5" fmla="*/ 1257235 h 1257235"/>
                <a:gd name="connsiteX6" fmla="*/ 0 w 6210980"/>
                <a:gd name="connsiteY6" fmla="*/ 1047692 h 1257235"/>
                <a:gd name="connsiteX7" fmla="*/ 300983 w 6210980"/>
                <a:gd name="connsiteY7" fmla="*/ 91440 h 1257235"/>
                <a:gd name="connsiteX0" fmla="*/ 6001437 w 6210980"/>
                <a:gd name="connsiteY0" fmla="*/ 0 h 1257235"/>
                <a:gd name="connsiteX1" fmla="*/ 6210980 w 6210980"/>
                <a:gd name="connsiteY1" fmla="*/ 209543 h 1257235"/>
                <a:gd name="connsiteX2" fmla="*/ 6210980 w 6210980"/>
                <a:gd name="connsiteY2" fmla="*/ 1047692 h 1257235"/>
                <a:gd name="connsiteX3" fmla="*/ 6001437 w 6210980"/>
                <a:gd name="connsiteY3" fmla="*/ 1257235 h 1257235"/>
                <a:gd name="connsiteX4" fmla="*/ 209543 w 6210980"/>
                <a:gd name="connsiteY4" fmla="*/ 1257235 h 1257235"/>
                <a:gd name="connsiteX5" fmla="*/ 0 w 6210980"/>
                <a:gd name="connsiteY5" fmla="*/ 1047692 h 1257235"/>
                <a:gd name="connsiteX6" fmla="*/ 300983 w 6210980"/>
                <a:gd name="connsiteY6" fmla="*/ 91440 h 1257235"/>
                <a:gd name="connsiteX0" fmla="*/ 6001437 w 6210980"/>
                <a:gd name="connsiteY0" fmla="*/ 0 h 1257235"/>
                <a:gd name="connsiteX1" fmla="*/ 6210980 w 6210980"/>
                <a:gd name="connsiteY1" fmla="*/ 209543 h 1257235"/>
                <a:gd name="connsiteX2" fmla="*/ 6210980 w 6210980"/>
                <a:gd name="connsiteY2" fmla="*/ 1047692 h 1257235"/>
                <a:gd name="connsiteX3" fmla="*/ 6001437 w 6210980"/>
                <a:gd name="connsiteY3" fmla="*/ 1257235 h 1257235"/>
                <a:gd name="connsiteX4" fmla="*/ 209543 w 6210980"/>
                <a:gd name="connsiteY4" fmla="*/ 1257235 h 1257235"/>
                <a:gd name="connsiteX5" fmla="*/ 0 w 6210980"/>
                <a:gd name="connsiteY5" fmla="*/ 1047692 h 1257235"/>
                <a:gd name="connsiteX0" fmla="*/ 5791894 w 6001437"/>
                <a:gd name="connsiteY0" fmla="*/ 0 h 1257235"/>
                <a:gd name="connsiteX1" fmla="*/ 6001437 w 6001437"/>
                <a:gd name="connsiteY1" fmla="*/ 209543 h 1257235"/>
                <a:gd name="connsiteX2" fmla="*/ 6001437 w 6001437"/>
                <a:gd name="connsiteY2" fmla="*/ 1047692 h 1257235"/>
                <a:gd name="connsiteX3" fmla="*/ 5791894 w 6001437"/>
                <a:gd name="connsiteY3" fmla="*/ 1257235 h 1257235"/>
                <a:gd name="connsiteX4" fmla="*/ 0 w 6001437"/>
                <a:gd name="connsiteY4" fmla="*/ 1257235 h 1257235"/>
                <a:gd name="connsiteX0" fmla="*/ 6001437 w 6001437"/>
                <a:gd name="connsiteY0" fmla="*/ 0 h 1047692"/>
                <a:gd name="connsiteX1" fmla="*/ 6001437 w 6001437"/>
                <a:gd name="connsiteY1" fmla="*/ 838149 h 1047692"/>
                <a:gd name="connsiteX2" fmla="*/ 5791894 w 6001437"/>
                <a:gd name="connsiteY2" fmla="*/ 1047692 h 1047692"/>
                <a:gd name="connsiteX3" fmla="*/ 0 w 6001437"/>
                <a:gd name="connsiteY3" fmla="*/ 1047692 h 1047692"/>
                <a:gd name="connsiteX0" fmla="*/ 5356668 w 5356668"/>
                <a:gd name="connsiteY0" fmla="*/ 0 h 1047692"/>
                <a:gd name="connsiteX1" fmla="*/ 5356668 w 5356668"/>
                <a:gd name="connsiteY1" fmla="*/ 838149 h 1047692"/>
                <a:gd name="connsiteX2" fmla="*/ 5147125 w 5356668"/>
                <a:gd name="connsiteY2" fmla="*/ 1047692 h 1047692"/>
                <a:gd name="connsiteX3" fmla="*/ 0 w 5356668"/>
                <a:gd name="connsiteY3" fmla="*/ 1047692 h 1047692"/>
                <a:gd name="connsiteX0" fmla="*/ 4665006 w 4665006"/>
                <a:gd name="connsiteY0" fmla="*/ 0 h 1047692"/>
                <a:gd name="connsiteX1" fmla="*/ 4665006 w 4665006"/>
                <a:gd name="connsiteY1" fmla="*/ 838149 h 1047692"/>
                <a:gd name="connsiteX2" fmla="*/ 4455463 w 4665006"/>
                <a:gd name="connsiteY2" fmla="*/ 1047692 h 1047692"/>
                <a:gd name="connsiteX3" fmla="*/ 0 w 4665006"/>
                <a:gd name="connsiteY3" fmla="*/ 1047692 h 1047692"/>
                <a:gd name="connsiteX0" fmla="*/ 4653283 w 4665006"/>
                <a:gd name="connsiteY0" fmla="*/ 0 h 824954"/>
                <a:gd name="connsiteX1" fmla="*/ 4665006 w 4665006"/>
                <a:gd name="connsiteY1" fmla="*/ 615411 h 824954"/>
                <a:gd name="connsiteX2" fmla="*/ 4455463 w 4665006"/>
                <a:gd name="connsiteY2" fmla="*/ 824954 h 824954"/>
                <a:gd name="connsiteX3" fmla="*/ 0 w 4665006"/>
                <a:gd name="connsiteY3" fmla="*/ 824954 h 824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65006" h="824954">
                  <a:moveTo>
                    <a:pt x="4653283" y="0"/>
                  </a:moveTo>
                  <a:lnTo>
                    <a:pt x="4665006" y="615411"/>
                  </a:lnTo>
                  <a:cubicBezTo>
                    <a:pt x="4665006" y="731138"/>
                    <a:pt x="4571190" y="824954"/>
                    <a:pt x="4455463" y="824954"/>
                  </a:cubicBezTo>
                  <a:lnTo>
                    <a:pt x="0" y="824954"/>
                  </a:lnTo>
                </a:path>
              </a:pathLst>
            </a:cu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3085" name="TextBox 29"/>
          <p:cNvSpPr txBox="1">
            <a:spLocks noChangeArrowheads="1"/>
          </p:cNvSpPr>
          <p:nvPr/>
        </p:nvSpPr>
        <p:spPr bwMode="auto">
          <a:xfrm>
            <a:off x="1519238" y="989013"/>
            <a:ext cx="449262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zh-CN" altLang="en-US" sz="20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功能确定</a:t>
            </a:r>
          </a:p>
        </p:txBody>
      </p:sp>
      <p:sp>
        <p:nvSpPr>
          <p:cNvPr id="33" name="矩形 32"/>
          <p:cNvSpPr/>
          <p:nvPr/>
        </p:nvSpPr>
        <p:spPr>
          <a:xfrm>
            <a:off x="1417638" y="3892550"/>
            <a:ext cx="1716087" cy="917575"/>
          </a:xfrm>
          <a:prstGeom prst="rect">
            <a:avLst/>
          </a:prstGeom>
          <a:blipFill dpi="0" rotWithShape="1">
            <a:blip r:embed="rId5" cstate="email">
              <a:extLst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4500563" y="3684588"/>
            <a:ext cx="647700" cy="62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800" i="1">
                <a:solidFill>
                  <a:srgbClr val="A6A6A6"/>
                </a:solidFill>
                <a:latin typeface="Baskerville Old Face" panose="02020602080505020303" pitchFamily="18" charset="0"/>
                <a:ea typeface="幼圆" panose="02010509060101010101" pitchFamily="49" charset="-122"/>
                <a:cs typeface="Arial" panose="020B0604020202020204" pitchFamily="34" charset="0"/>
              </a:rPr>
              <a:t>4</a:t>
            </a:r>
            <a:endParaRPr lang="zh-CN" altLang="en-US" sz="4800" i="1">
              <a:solidFill>
                <a:srgbClr val="A6A6A6"/>
              </a:solidFill>
              <a:latin typeface="Baskerville Old Face" panose="02020602080505020303" pitchFamily="18" charset="0"/>
              <a:ea typeface="幼圆" panose="020105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7" name="组合 13"/>
          <p:cNvGrpSpPr>
            <a:grpSpLocks/>
          </p:cNvGrpSpPr>
          <p:nvPr/>
        </p:nvGrpSpPr>
        <p:grpSpPr bwMode="auto">
          <a:xfrm>
            <a:off x="3292475" y="3879850"/>
            <a:ext cx="4664075" cy="960438"/>
            <a:chOff x="3292476" y="3879057"/>
            <a:chExt cx="4664075" cy="960834"/>
          </a:xfrm>
        </p:grpSpPr>
        <p:sp>
          <p:nvSpPr>
            <p:cNvPr id="50" name="矩形 49"/>
            <p:cNvSpPr/>
            <p:nvPr/>
          </p:nvSpPr>
          <p:spPr>
            <a:xfrm>
              <a:off x="5719764" y="3879057"/>
              <a:ext cx="2232025" cy="27316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 smtClean="0">
                  <a:solidFill>
                    <a:srgbClr val="47494B">
                      <a:lumMod val="65000"/>
                      <a:lumOff val="35000"/>
                    </a:srgbClr>
                  </a:solidFill>
                  <a:latin typeface="微软雅黑" pitchFamily="34" charset="-122"/>
                </a:rPr>
                <a:t>2018.4.8-2018.6.20</a:t>
              </a:r>
              <a:endParaRPr lang="zh-CN" altLang="en-US" sz="1600" dirty="0">
                <a:solidFill>
                  <a:srgbClr val="47494B">
                    <a:lumMod val="65000"/>
                    <a:lumOff val="35000"/>
                  </a:srgbClr>
                </a:solidFill>
                <a:latin typeface="微软雅黑" pitchFamily="34" charset="-122"/>
              </a:endParaRPr>
            </a:p>
          </p:txBody>
        </p:sp>
        <p:sp>
          <p:nvSpPr>
            <p:cNvPr id="51" name="直角三角形 50"/>
            <p:cNvSpPr/>
            <p:nvPr/>
          </p:nvSpPr>
          <p:spPr>
            <a:xfrm flipH="1">
              <a:off x="7140576" y="3885410"/>
              <a:ext cx="811213" cy="27157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7" name="圆角矩形 16"/>
            <p:cNvSpPr/>
            <p:nvPr/>
          </p:nvSpPr>
          <p:spPr>
            <a:xfrm>
              <a:off x="3292476" y="4220511"/>
              <a:ext cx="4664075" cy="619380"/>
            </a:xfrm>
            <a:custGeom>
              <a:avLst/>
              <a:gdLst>
                <a:gd name="connsiteX0" fmla="*/ 0 w 6210980"/>
                <a:gd name="connsiteY0" fmla="*/ 209543 h 1257235"/>
                <a:gd name="connsiteX1" fmla="*/ 209543 w 6210980"/>
                <a:gd name="connsiteY1" fmla="*/ 0 h 1257235"/>
                <a:gd name="connsiteX2" fmla="*/ 6001437 w 6210980"/>
                <a:gd name="connsiteY2" fmla="*/ 0 h 1257235"/>
                <a:gd name="connsiteX3" fmla="*/ 6210980 w 6210980"/>
                <a:gd name="connsiteY3" fmla="*/ 209543 h 1257235"/>
                <a:gd name="connsiteX4" fmla="*/ 6210980 w 6210980"/>
                <a:gd name="connsiteY4" fmla="*/ 1047692 h 1257235"/>
                <a:gd name="connsiteX5" fmla="*/ 6001437 w 6210980"/>
                <a:gd name="connsiteY5" fmla="*/ 1257235 h 1257235"/>
                <a:gd name="connsiteX6" fmla="*/ 209543 w 6210980"/>
                <a:gd name="connsiteY6" fmla="*/ 1257235 h 1257235"/>
                <a:gd name="connsiteX7" fmla="*/ 0 w 6210980"/>
                <a:gd name="connsiteY7" fmla="*/ 1047692 h 1257235"/>
                <a:gd name="connsiteX8" fmla="*/ 0 w 6210980"/>
                <a:gd name="connsiteY8" fmla="*/ 209543 h 1257235"/>
                <a:gd name="connsiteX0" fmla="*/ 0 w 6210980"/>
                <a:gd name="connsiteY0" fmla="*/ 1047692 h 1257235"/>
                <a:gd name="connsiteX1" fmla="*/ 209543 w 6210980"/>
                <a:gd name="connsiteY1" fmla="*/ 0 h 1257235"/>
                <a:gd name="connsiteX2" fmla="*/ 6001437 w 6210980"/>
                <a:gd name="connsiteY2" fmla="*/ 0 h 1257235"/>
                <a:gd name="connsiteX3" fmla="*/ 6210980 w 6210980"/>
                <a:gd name="connsiteY3" fmla="*/ 209543 h 1257235"/>
                <a:gd name="connsiteX4" fmla="*/ 6210980 w 6210980"/>
                <a:gd name="connsiteY4" fmla="*/ 1047692 h 1257235"/>
                <a:gd name="connsiteX5" fmla="*/ 6001437 w 6210980"/>
                <a:gd name="connsiteY5" fmla="*/ 1257235 h 1257235"/>
                <a:gd name="connsiteX6" fmla="*/ 209543 w 6210980"/>
                <a:gd name="connsiteY6" fmla="*/ 1257235 h 1257235"/>
                <a:gd name="connsiteX7" fmla="*/ 0 w 6210980"/>
                <a:gd name="connsiteY7" fmla="*/ 1047692 h 1257235"/>
                <a:gd name="connsiteX0" fmla="*/ 209543 w 6210980"/>
                <a:gd name="connsiteY0" fmla="*/ 0 h 1257235"/>
                <a:gd name="connsiteX1" fmla="*/ 6001437 w 6210980"/>
                <a:gd name="connsiteY1" fmla="*/ 0 h 1257235"/>
                <a:gd name="connsiteX2" fmla="*/ 6210980 w 6210980"/>
                <a:gd name="connsiteY2" fmla="*/ 209543 h 1257235"/>
                <a:gd name="connsiteX3" fmla="*/ 6210980 w 6210980"/>
                <a:gd name="connsiteY3" fmla="*/ 1047692 h 1257235"/>
                <a:gd name="connsiteX4" fmla="*/ 6001437 w 6210980"/>
                <a:gd name="connsiteY4" fmla="*/ 1257235 h 1257235"/>
                <a:gd name="connsiteX5" fmla="*/ 209543 w 6210980"/>
                <a:gd name="connsiteY5" fmla="*/ 1257235 h 1257235"/>
                <a:gd name="connsiteX6" fmla="*/ 0 w 6210980"/>
                <a:gd name="connsiteY6" fmla="*/ 1047692 h 1257235"/>
                <a:gd name="connsiteX7" fmla="*/ 300983 w 6210980"/>
                <a:gd name="connsiteY7" fmla="*/ 91440 h 1257235"/>
                <a:gd name="connsiteX0" fmla="*/ 6001437 w 6210980"/>
                <a:gd name="connsiteY0" fmla="*/ 0 h 1257235"/>
                <a:gd name="connsiteX1" fmla="*/ 6210980 w 6210980"/>
                <a:gd name="connsiteY1" fmla="*/ 209543 h 1257235"/>
                <a:gd name="connsiteX2" fmla="*/ 6210980 w 6210980"/>
                <a:gd name="connsiteY2" fmla="*/ 1047692 h 1257235"/>
                <a:gd name="connsiteX3" fmla="*/ 6001437 w 6210980"/>
                <a:gd name="connsiteY3" fmla="*/ 1257235 h 1257235"/>
                <a:gd name="connsiteX4" fmla="*/ 209543 w 6210980"/>
                <a:gd name="connsiteY4" fmla="*/ 1257235 h 1257235"/>
                <a:gd name="connsiteX5" fmla="*/ 0 w 6210980"/>
                <a:gd name="connsiteY5" fmla="*/ 1047692 h 1257235"/>
                <a:gd name="connsiteX6" fmla="*/ 300983 w 6210980"/>
                <a:gd name="connsiteY6" fmla="*/ 91440 h 1257235"/>
                <a:gd name="connsiteX0" fmla="*/ 6001437 w 6210980"/>
                <a:gd name="connsiteY0" fmla="*/ 0 h 1257235"/>
                <a:gd name="connsiteX1" fmla="*/ 6210980 w 6210980"/>
                <a:gd name="connsiteY1" fmla="*/ 209543 h 1257235"/>
                <a:gd name="connsiteX2" fmla="*/ 6210980 w 6210980"/>
                <a:gd name="connsiteY2" fmla="*/ 1047692 h 1257235"/>
                <a:gd name="connsiteX3" fmla="*/ 6001437 w 6210980"/>
                <a:gd name="connsiteY3" fmla="*/ 1257235 h 1257235"/>
                <a:gd name="connsiteX4" fmla="*/ 209543 w 6210980"/>
                <a:gd name="connsiteY4" fmla="*/ 1257235 h 1257235"/>
                <a:gd name="connsiteX5" fmla="*/ 0 w 6210980"/>
                <a:gd name="connsiteY5" fmla="*/ 1047692 h 1257235"/>
                <a:gd name="connsiteX0" fmla="*/ 5791894 w 6001437"/>
                <a:gd name="connsiteY0" fmla="*/ 0 h 1257235"/>
                <a:gd name="connsiteX1" fmla="*/ 6001437 w 6001437"/>
                <a:gd name="connsiteY1" fmla="*/ 209543 h 1257235"/>
                <a:gd name="connsiteX2" fmla="*/ 6001437 w 6001437"/>
                <a:gd name="connsiteY2" fmla="*/ 1047692 h 1257235"/>
                <a:gd name="connsiteX3" fmla="*/ 5791894 w 6001437"/>
                <a:gd name="connsiteY3" fmla="*/ 1257235 h 1257235"/>
                <a:gd name="connsiteX4" fmla="*/ 0 w 6001437"/>
                <a:gd name="connsiteY4" fmla="*/ 1257235 h 1257235"/>
                <a:gd name="connsiteX0" fmla="*/ 6001437 w 6001437"/>
                <a:gd name="connsiteY0" fmla="*/ 0 h 1047692"/>
                <a:gd name="connsiteX1" fmla="*/ 6001437 w 6001437"/>
                <a:gd name="connsiteY1" fmla="*/ 838149 h 1047692"/>
                <a:gd name="connsiteX2" fmla="*/ 5791894 w 6001437"/>
                <a:gd name="connsiteY2" fmla="*/ 1047692 h 1047692"/>
                <a:gd name="connsiteX3" fmla="*/ 0 w 6001437"/>
                <a:gd name="connsiteY3" fmla="*/ 1047692 h 1047692"/>
                <a:gd name="connsiteX0" fmla="*/ 5356668 w 5356668"/>
                <a:gd name="connsiteY0" fmla="*/ 0 h 1047692"/>
                <a:gd name="connsiteX1" fmla="*/ 5356668 w 5356668"/>
                <a:gd name="connsiteY1" fmla="*/ 838149 h 1047692"/>
                <a:gd name="connsiteX2" fmla="*/ 5147125 w 5356668"/>
                <a:gd name="connsiteY2" fmla="*/ 1047692 h 1047692"/>
                <a:gd name="connsiteX3" fmla="*/ 0 w 5356668"/>
                <a:gd name="connsiteY3" fmla="*/ 1047692 h 1047692"/>
                <a:gd name="connsiteX0" fmla="*/ 4665006 w 4665006"/>
                <a:gd name="connsiteY0" fmla="*/ 0 h 1047692"/>
                <a:gd name="connsiteX1" fmla="*/ 4665006 w 4665006"/>
                <a:gd name="connsiteY1" fmla="*/ 838149 h 1047692"/>
                <a:gd name="connsiteX2" fmla="*/ 4455463 w 4665006"/>
                <a:gd name="connsiteY2" fmla="*/ 1047692 h 1047692"/>
                <a:gd name="connsiteX3" fmla="*/ 0 w 4665006"/>
                <a:gd name="connsiteY3" fmla="*/ 1047692 h 1047692"/>
                <a:gd name="connsiteX0" fmla="*/ 4653283 w 4665006"/>
                <a:gd name="connsiteY0" fmla="*/ 0 h 824954"/>
                <a:gd name="connsiteX1" fmla="*/ 4665006 w 4665006"/>
                <a:gd name="connsiteY1" fmla="*/ 615411 h 824954"/>
                <a:gd name="connsiteX2" fmla="*/ 4455463 w 4665006"/>
                <a:gd name="connsiteY2" fmla="*/ 824954 h 824954"/>
                <a:gd name="connsiteX3" fmla="*/ 0 w 4665006"/>
                <a:gd name="connsiteY3" fmla="*/ 824954 h 824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65006" h="824954">
                  <a:moveTo>
                    <a:pt x="4653283" y="0"/>
                  </a:moveTo>
                  <a:lnTo>
                    <a:pt x="4665006" y="615411"/>
                  </a:lnTo>
                  <a:cubicBezTo>
                    <a:pt x="4665006" y="731138"/>
                    <a:pt x="4571190" y="824954"/>
                    <a:pt x="4455463" y="824954"/>
                  </a:cubicBezTo>
                  <a:lnTo>
                    <a:pt x="0" y="824954"/>
                  </a:lnTo>
                </a:path>
              </a:pathLst>
            </a:cu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3091" name="TextBox 37"/>
          <p:cNvSpPr txBox="1">
            <a:spLocks noChangeArrowheads="1"/>
          </p:cNvSpPr>
          <p:nvPr/>
        </p:nvSpPr>
        <p:spPr bwMode="auto">
          <a:xfrm>
            <a:off x="3389313" y="4446588"/>
            <a:ext cx="4494212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000" dirty="0" smtClean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系统开发、测试阶段，论文撰写</a:t>
            </a:r>
            <a:endParaRPr lang="zh-CN" altLang="en-US" sz="2000" dirty="0">
              <a:solidFill>
                <a:srgbClr val="A6A6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221413" y="2787650"/>
            <a:ext cx="1716087" cy="919163"/>
          </a:xfrm>
          <a:prstGeom prst="rect">
            <a:avLst/>
          </a:prstGeom>
          <a:blipFill dpi="0" rotWithShape="1">
            <a:blip r:embed="rId6" cstate="email">
              <a:extLst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4500563" y="2606675"/>
            <a:ext cx="647700" cy="62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800" i="1">
                <a:solidFill>
                  <a:srgbClr val="A6A6A6"/>
                </a:solidFill>
                <a:latin typeface="Baskerville Old Face" panose="02020602080505020303" pitchFamily="18" charset="0"/>
                <a:ea typeface="幼圆" panose="02010509060101010101" pitchFamily="49" charset="-122"/>
                <a:cs typeface="Arial" panose="020B0604020202020204" pitchFamily="34" charset="0"/>
              </a:rPr>
              <a:t>3</a:t>
            </a:r>
            <a:endParaRPr lang="zh-CN" altLang="en-US" sz="4800" i="1">
              <a:solidFill>
                <a:srgbClr val="A6A6A6"/>
              </a:solidFill>
              <a:latin typeface="Baskerville Old Face" panose="02020602080505020303" pitchFamily="18" charset="0"/>
              <a:ea typeface="幼圆" panose="020105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10" name="组合 12"/>
          <p:cNvGrpSpPr>
            <a:grpSpLocks/>
          </p:cNvGrpSpPr>
          <p:nvPr/>
        </p:nvGrpSpPr>
        <p:grpSpPr bwMode="auto">
          <a:xfrm>
            <a:off x="1403350" y="2797175"/>
            <a:ext cx="4697413" cy="938213"/>
            <a:chOff x="1403648" y="2797199"/>
            <a:chExt cx="4697115" cy="937792"/>
          </a:xfrm>
        </p:grpSpPr>
        <p:sp>
          <p:nvSpPr>
            <p:cNvPr id="45" name="矩形 44"/>
            <p:cNvSpPr/>
            <p:nvPr/>
          </p:nvSpPr>
          <p:spPr>
            <a:xfrm>
              <a:off x="1413172" y="2801960"/>
              <a:ext cx="2231883" cy="274514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itchFamily="34" charset="-122"/>
                </a:rPr>
                <a:t>2018.3.25-2018.4.7</a:t>
              </a:r>
              <a:endPara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</a:endParaRPr>
            </a:p>
          </p:txBody>
        </p:sp>
        <p:sp>
          <p:nvSpPr>
            <p:cNvPr id="46" name="直角三角形 45"/>
            <p:cNvSpPr/>
            <p:nvPr/>
          </p:nvSpPr>
          <p:spPr>
            <a:xfrm flipV="1">
              <a:off x="1403648" y="2797199"/>
              <a:ext cx="811162" cy="269754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3" name="圆角矩形 16"/>
            <p:cNvSpPr/>
            <p:nvPr/>
          </p:nvSpPr>
          <p:spPr>
            <a:xfrm flipH="1">
              <a:off x="1435396" y="3116144"/>
              <a:ext cx="4665367" cy="618847"/>
            </a:xfrm>
            <a:custGeom>
              <a:avLst/>
              <a:gdLst>
                <a:gd name="connsiteX0" fmla="*/ 0 w 6210980"/>
                <a:gd name="connsiteY0" fmla="*/ 209543 h 1257235"/>
                <a:gd name="connsiteX1" fmla="*/ 209543 w 6210980"/>
                <a:gd name="connsiteY1" fmla="*/ 0 h 1257235"/>
                <a:gd name="connsiteX2" fmla="*/ 6001437 w 6210980"/>
                <a:gd name="connsiteY2" fmla="*/ 0 h 1257235"/>
                <a:gd name="connsiteX3" fmla="*/ 6210980 w 6210980"/>
                <a:gd name="connsiteY3" fmla="*/ 209543 h 1257235"/>
                <a:gd name="connsiteX4" fmla="*/ 6210980 w 6210980"/>
                <a:gd name="connsiteY4" fmla="*/ 1047692 h 1257235"/>
                <a:gd name="connsiteX5" fmla="*/ 6001437 w 6210980"/>
                <a:gd name="connsiteY5" fmla="*/ 1257235 h 1257235"/>
                <a:gd name="connsiteX6" fmla="*/ 209543 w 6210980"/>
                <a:gd name="connsiteY6" fmla="*/ 1257235 h 1257235"/>
                <a:gd name="connsiteX7" fmla="*/ 0 w 6210980"/>
                <a:gd name="connsiteY7" fmla="*/ 1047692 h 1257235"/>
                <a:gd name="connsiteX8" fmla="*/ 0 w 6210980"/>
                <a:gd name="connsiteY8" fmla="*/ 209543 h 1257235"/>
                <a:gd name="connsiteX0" fmla="*/ 0 w 6210980"/>
                <a:gd name="connsiteY0" fmla="*/ 1047692 h 1257235"/>
                <a:gd name="connsiteX1" fmla="*/ 209543 w 6210980"/>
                <a:gd name="connsiteY1" fmla="*/ 0 h 1257235"/>
                <a:gd name="connsiteX2" fmla="*/ 6001437 w 6210980"/>
                <a:gd name="connsiteY2" fmla="*/ 0 h 1257235"/>
                <a:gd name="connsiteX3" fmla="*/ 6210980 w 6210980"/>
                <a:gd name="connsiteY3" fmla="*/ 209543 h 1257235"/>
                <a:gd name="connsiteX4" fmla="*/ 6210980 w 6210980"/>
                <a:gd name="connsiteY4" fmla="*/ 1047692 h 1257235"/>
                <a:gd name="connsiteX5" fmla="*/ 6001437 w 6210980"/>
                <a:gd name="connsiteY5" fmla="*/ 1257235 h 1257235"/>
                <a:gd name="connsiteX6" fmla="*/ 209543 w 6210980"/>
                <a:gd name="connsiteY6" fmla="*/ 1257235 h 1257235"/>
                <a:gd name="connsiteX7" fmla="*/ 0 w 6210980"/>
                <a:gd name="connsiteY7" fmla="*/ 1047692 h 1257235"/>
                <a:gd name="connsiteX0" fmla="*/ 209543 w 6210980"/>
                <a:gd name="connsiteY0" fmla="*/ 0 h 1257235"/>
                <a:gd name="connsiteX1" fmla="*/ 6001437 w 6210980"/>
                <a:gd name="connsiteY1" fmla="*/ 0 h 1257235"/>
                <a:gd name="connsiteX2" fmla="*/ 6210980 w 6210980"/>
                <a:gd name="connsiteY2" fmla="*/ 209543 h 1257235"/>
                <a:gd name="connsiteX3" fmla="*/ 6210980 w 6210980"/>
                <a:gd name="connsiteY3" fmla="*/ 1047692 h 1257235"/>
                <a:gd name="connsiteX4" fmla="*/ 6001437 w 6210980"/>
                <a:gd name="connsiteY4" fmla="*/ 1257235 h 1257235"/>
                <a:gd name="connsiteX5" fmla="*/ 209543 w 6210980"/>
                <a:gd name="connsiteY5" fmla="*/ 1257235 h 1257235"/>
                <a:gd name="connsiteX6" fmla="*/ 0 w 6210980"/>
                <a:gd name="connsiteY6" fmla="*/ 1047692 h 1257235"/>
                <a:gd name="connsiteX7" fmla="*/ 300983 w 6210980"/>
                <a:gd name="connsiteY7" fmla="*/ 91440 h 1257235"/>
                <a:gd name="connsiteX0" fmla="*/ 6001437 w 6210980"/>
                <a:gd name="connsiteY0" fmla="*/ 0 h 1257235"/>
                <a:gd name="connsiteX1" fmla="*/ 6210980 w 6210980"/>
                <a:gd name="connsiteY1" fmla="*/ 209543 h 1257235"/>
                <a:gd name="connsiteX2" fmla="*/ 6210980 w 6210980"/>
                <a:gd name="connsiteY2" fmla="*/ 1047692 h 1257235"/>
                <a:gd name="connsiteX3" fmla="*/ 6001437 w 6210980"/>
                <a:gd name="connsiteY3" fmla="*/ 1257235 h 1257235"/>
                <a:gd name="connsiteX4" fmla="*/ 209543 w 6210980"/>
                <a:gd name="connsiteY4" fmla="*/ 1257235 h 1257235"/>
                <a:gd name="connsiteX5" fmla="*/ 0 w 6210980"/>
                <a:gd name="connsiteY5" fmla="*/ 1047692 h 1257235"/>
                <a:gd name="connsiteX6" fmla="*/ 300983 w 6210980"/>
                <a:gd name="connsiteY6" fmla="*/ 91440 h 1257235"/>
                <a:gd name="connsiteX0" fmla="*/ 6001437 w 6210980"/>
                <a:gd name="connsiteY0" fmla="*/ 0 h 1257235"/>
                <a:gd name="connsiteX1" fmla="*/ 6210980 w 6210980"/>
                <a:gd name="connsiteY1" fmla="*/ 209543 h 1257235"/>
                <a:gd name="connsiteX2" fmla="*/ 6210980 w 6210980"/>
                <a:gd name="connsiteY2" fmla="*/ 1047692 h 1257235"/>
                <a:gd name="connsiteX3" fmla="*/ 6001437 w 6210980"/>
                <a:gd name="connsiteY3" fmla="*/ 1257235 h 1257235"/>
                <a:gd name="connsiteX4" fmla="*/ 209543 w 6210980"/>
                <a:gd name="connsiteY4" fmla="*/ 1257235 h 1257235"/>
                <a:gd name="connsiteX5" fmla="*/ 0 w 6210980"/>
                <a:gd name="connsiteY5" fmla="*/ 1047692 h 1257235"/>
                <a:gd name="connsiteX0" fmla="*/ 5791894 w 6001437"/>
                <a:gd name="connsiteY0" fmla="*/ 0 h 1257235"/>
                <a:gd name="connsiteX1" fmla="*/ 6001437 w 6001437"/>
                <a:gd name="connsiteY1" fmla="*/ 209543 h 1257235"/>
                <a:gd name="connsiteX2" fmla="*/ 6001437 w 6001437"/>
                <a:gd name="connsiteY2" fmla="*/ 1047692 h 1257235"/>
                <a:gd name="connsiteX3" fmla="*/ 5791894 w 6001437"/>
                <a:gd name="connsiteY3" fmla="*/ 1257235 h 1257235"/>
                <a:gd name="connsiteX4" fmla="*/ 0 w 6001437"/>
                <a:gd name="connsiteY4" fmla="*/ 1257235 h 1257235"/>
                <a:gd name="connsiteX0" fmla="*/ 6001437 w 6001437"/>
                <a:gd name="connsiteY0" fmla="*/ 0 h 1047692"/>
                <a:gd name="connsiteX1" fmla="*/ 6001437 w 6001437"/>
                <a:gd name="connsiteY1" fmla="*/ 838149 h 1047692"/>
                <a:gd name="connsiteX2" fmla="*/ 5791894 w 6001437"/>
                <a:gd name="connsiteY2" fmla="*/ 1047692 h 1047692"/>
                <a:gd name="connsiteX3" fmla="*/ 0 w 6001437"/>
                <a:gd name="connsiteY3" fmla="*/ 1047692 h 1047692"/>
                <a:gd name="connsiteX0" fmla="*/ 5356668 w 5356668"/>
                <a:gd name="connsiteY0" fmla="*/ 0 h 1047692"/>
                <a:gd name="connsiteX1" fmla="*/ 5356668 w 5356668"/>
                <a:gd name="connsiteY1" fmla="*/ 838149 h 1047692"/>
                <a:gd name="connsiteX2" fmla="*/ 5147125 w 5356668"/>
                <a:gd name="connsiteY2" fmla="*/ 1047692 h 1047692"/>
                <a:gd name="connsiteX3" fmla="*/ 0 w 5356668"/>
                <a:gd name="connsiteY3" fmla="*/ 1047692 h 1047692"/>
                <a:gd name="connsiteX0" fmla="*/ 4665006 w 4665006"/>
                <a:gd name="connsiteY0" fmla="*/ 0 h 1047692"/>
                <a:gd name="connsiteX1" fmla="*/ 4665006 w 4665006"/>
                <a:gd name="connsiteY1" fmla="*/ 838149 h 1047692"/>
                <a:gd name="connsiteX2" fmla="*/ 4455463 w 4665006"/>
                <a:gd name="connsiteY2" fmla="*/ 1047692 h 1047692"/>
                <a:gd name="connsiteX3" fmla="*/ 0 w 4665006"/>
                <a:gd name="connsiteY3" fmla="*/ 1047692 h 1047692"/>
                <a:gd name="connsiteX0" fmla="*/ 4653283 w 4665006"/>
                <a:gd name="connsiteY0" fmla="*/ 0 h 824954"/>
                <a:gd name="connsiteX1" fmla="*/ 4665006 w 4665006"/>
                <a:gd name="connsiteY1" fmla="*/ 615411 h 824954"/>
                <a:gd name="connsiteX2" fmla="*/ 4455463 w 4665006"/>
                <a:gd name="connsiteY2" fmla="*/ 824954 h 824954"/>
                <a:gd name="connsiteX3" fmla="*/ 0 w 4665006"/>
                <a:gd name="connsiteY3" fmla="*/ 824954 h 824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65006" h="824954">
                  <a:moveTo>
                    <a:pt x="4653283" y="0"/>
                  </a:moveTo>
                  <a:lnTo>
                    <a:pt x="4665006" y="615411"/>
                  </a:lnTo>
                  <a:cubicBezTo>
                    <a:pt x="4665006" y="731138"/>
                    <a:pt x="4571190" y="824954"/>
                    <a:pt x="4455463" y="824954"/>
                  </a:cubicBezTo>
                  <a:lnTo>
                    <a:pt x="0" y="824954"/>
                  </a:lnTo>
                </a:path>
              </a:pathLst>
            </a:cu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3097" name="TextBox 43"/>
          <p:cNvSpPr txBox="1">
            <a:spLocks noChangeArrowheads="1"/>
          </p:cNvSpPr>
          <p:nvPr/>
        </p:nvSpPr>
        <p:spPr bwMode="auto">
          <a:xfrm>
            <a:off x="1535113" y="3295650"/>
            <a:ext cx="44926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zh-CN" altLang="en-US" sz="2000" dirty="0" smtClean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概要设计和详细设计阶段</a:t>
            </a:r>
            <a:endParaRPr lang="zh-CN" altLang="en-US" sz="2000" dirty="0">
              <a:solidFill>
                <a:srgbClr val="A6A6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9707243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15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3150"/>
                            </p:stCondLst>
                            <p:childTnLst>
                              <p:par>
                                <p:cTn id="21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15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65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6550"/>
                            </p:stCondLst>
                            <p:childTnLst>
                              <p:par>
                                <p:cTn id="3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8550"/>
                            </p:stCondLst>
                            <p:childTnLst>
                              <p:par>
                                <p:cTn id="41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4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055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1050"/>
                            </p:stCondLst>
                            <p:childTnLst>
                              <p:par>
                                <p:cTn id="4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 tmFilter="0,0; .5, 1; 1, 1"/>
                                        <p:tgtEl>
                                          <p:spTgt spid="3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2050"/>
                            </p:stCondLst>
                            <p:childTnLst>
                              <p:par>
                                <p:cTn id="5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14050"/>
                            </p:stCondLst>
                            <p:childTnLst>
                              <p:par>
                                <p:cTn id="61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63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16050"/>
                            </p:stCondLst>
                            <p:childTnLst>
                              <p:par>
                                <p:cTn id="6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16550"/>
                            </p:stCondLst>
                            <p:childTnLst>
                              <p:par>
                                <p:cTn id="6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 tmFilter="0,0; .5, 1; 1, 1"/>
                                        <p:tgtEl>
                                          <p:spTgt spid="3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17700"/>
                            </p:stCondLst>
                            <p:childTnLst>
                              <p:par>
                                <p:cTn id="7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19700"/>
                            </p:stCondLst>
                            <p:childTnLst>
                              <p:par>
                                <p:cTn id="81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8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  <p:bldP spid="3079" grpId="0"/>
      <p:bldP spid="20" grpId="0" animBg="1"/>
      <p:bldP spid="28" grpId="0"/>
      <p:bldP spid="3085" grpId="0"/>
      <p:bldP spid="33" grpId="0" animBg="1"/>
      <p:bldP spid="36" grpId="0"/>
      <p:bldP spid="3091" grpId="0"/>
      <p:bldP spid="39" grpId="0" animBg="1"/>
      <p:bldP spid="42" grpId="0"/>
      <p:bldP spid="309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15213"/>
            <a:ext cx="8291513" cy="523875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用户</a:t>
            </a:r>
            <a:r>
              <a:rPr lang="zh-CN" altLang="en-US" sz="2000" dirty="0" smtClean="0"/>
              <a:t>注册鲁棒图</a:t>
            </a:r>
            <a:endParaRPr lang="zh-CN" altLang="en-US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50" y="1131590"/>
            <a:ext cx="8632596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85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/>
              <a:t>管理员用户序列图</a:t>
            </a:r>
            <a:endParaRPr lang="zh-CN" altLang="en-US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1910"/>
            <a:ext cx="5616624" cy="544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14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51470"/>
            <a:ext cx="8291513" cy="523875"/>
          </a:xfrm>
        </p:spPr>
        <p:txBody>
          <a:bodyPr>
            <a:normAutofit/>
          </a:bodyPr>
          <a:lstStyle/>
          <a:p>
            <a:r>
              <a:rPr lang="zh-CN" altLang="en-US" sz="2000" dirty="0" smtClean="0"/>
              <a:t>题库管理鲁棒图</a:t>
            </a:r>
            <a:endParaRPr lang="zh-CN" altLang="en-US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576700"/>
            <a:ext cx="8218115" cy="472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12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文本框 3"/>
          <p:cNvSpPr txBox="1">
            <a:spLocks noChangeArrowheads="1"/>
          </p:cNvSpPr>
          <p:nvPr/>
        </p:nvSpPr>
        <p:spPr bwMode="auto">
          <a:xfrm>
            <a:off x="3359647" y="3058416"/>
            <a:ext cx="2693788" cy="528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>
              <a:defRPr/>
            </a:pPr>
            <a:r>
              <a:rPr lang="zh-CN" altLang="en-US" sz="27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r>
              <a:rPr lang="zh-CN" altLang="en-US" sz="27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zh-CN" altLang="en-US" sz="27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</a:t>
            </a:r>
          </a:p>
        </p:txBody>
      </p:sp>
      <p:grpSp>
        <p:nvGrpSpPr>
          <p:cNvPr id="38915" name="椭圆 4"/>
          <p:cNvGrpSpPr/>
          <p:nvPr/>
        </p:nvGrpSpPr>
        <p:grpSpPr bwMode="auto">
          <a:xfrm>
            <a:off x="4129088" y="1357313"/>
            <a:ext cx="1151335" cy="1152525"/>
            <a:chOff x="0" y="0"/>
            <a:chExt cx="967" cy="968"/>
          </a:xfrm>
        </p:grpSpPr>
        <p:pic>
          <p:nvPicPr>
            <p:cNvPr id="38925" name="椭圆 4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67" cy="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926" name="Text Box 5"/>
            <p:cNvSpPr txBox="1">
              <a:spLocks noChangeArrowheads="1"/>
            </p:cNvSpPr>
            <p:nvPr/>
          </p:nvSpPr>
          <p:spPr bwMode="auto">
            <a:xfrm>
              <a:off x="143" y="141"/>
              <a:ext cx="684" cy="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endParaRPr lang="zh-CN" altLang="en-US" sz="1350">
                <a:solidFill>
                  <a:srgbClr val="FFFFFF"/>
                </a:solidFill>
              </a:endParaRPr>
            </a:p>
          </p:txBody>
        </p:sp>
      </p:grpSp>
      <p:sp>
        <p:nvSpPr>
          <p:cNvPr id="38916" name="文本框 2"/>
          <p:cNvSpPr txBox="1">
            <a:spLocks noChangeArrowheads="1"/>
          </p:cNvSpPr>
          <p:nvPr/>
        </p:nvSpPr>
        <p:spPr bwMode="auto">
          <a:xfrm>
            <a:off x="4461272" y="1585913"/>
            <a:ext cx="490538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>
              <a:defRPr/>
            </a:pPr>
            <a:r>
              <a:rPr lang="en-US" altLang="zh-CN" sz="4050" dirty="0">
                <a:solidFill>
                  <a:srgbClr val="003F78"/>
                </a:solidFill>
                <a:latin typeface="Impact" panose="020B0806030902050204" pitchFamily="34" charset="0"/>
              </a:rPr>
              <a:t>4</a:t>
            </a:r>
            <a:endParaRPr lang="zh-CN" altLang="en-US" sz="4050" dirty="0">
              <a:solidFill>
                <a:srgbClr val="003F78"/>
              </a:solidFill>
              <a:latin typeface="Impact" panose="020B0806030902050204" pitchFamily="34" charset="0"/>
            </a:endParaRPr>
          </a:p>
        </p:txBody>
      </p:sp>
      <p:sp>
        <p:nvSpPr>
          <p:cNvPr id="38917" name="空心弧 8"/>
          <p:cNvSpPr>
            <a:spLocks noChangeArrowheads="1"/>
          </p:cNvSpPr>
          <p:nvPr/>
        </p:nvSpPr>
        <p:spPr bwMode="auto">
          <a:xfrm rot="4201296">
            <a:off x="3957638" y="1185863"/>
            <a:ext cx="1485900" cy="1485900"/>
          </a:xfrm>
          <a:custGeom>
            <a:avLst/>
            <a:gdLst>
              <a:gd name="T0" fmla="*/ 473322 w 1981200"/>
              <a:gd name="T1" fmla="*/ 145785 h 1981200"/>
              <a:gd name="T2" fmla="*/ 1735324 w 1981200"/>
              <a:gd name="T3" fmla="*/ 337396 h 1981200"/>
              <a:gd name="T4" fmla="*/ 1760762 w 1981200"/>
              <a:gd name="T5" fmla="*/ 1613608 h 1981200"/>
              <a:gd name="T6" fmla="*/ 507398 w 1981200"/>
              <a:gd name="T7" fmla="*/ 1855356 h 1981200"/>
              <a:gd name="T8" fmla="*/ 524165 w 1981200"/>
              <a:gd name="T9" fmla="*/ 1825349 h 1981200"/>
              <a:gd name="T10" fmla="*/ 1734037 w 1981200"/>
              <a:gd name="T11" fmla="*/ 1591990 h 1981200"/>
              <a:gd name="T12" fmla="*/ 1709482 w 1981200"/>
              <a:gd name="T13" fmla="*/ 360063 h 1981200"/>
              <a:gd name="T14" fmla="*/ 491272 w 1981200"/>
              <a:gd name="T15" fmla="*/ 175101 h 1981200"/>
              <a:gd name="T16" fmla="*/ 473322 w 1981200"/>
              <a:gd name="T17" fmla="*/ 145785 h 198120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981200" h="1981200">
                <a:moveTo>
                  <a:pt x="473322" y="145785"/>
                </a:moveTo>
                <a:cubicBezTo>
                  <a:pt x="884557" y="-106013"/>
                  <a:pt x="1417361" y="-25117"/>
                  <a:pt x="1735324" y="337396"/>
                </a:cubicBezTo>
                <a:cubicBezTo>
                  <a:pt x="2053287" y="699909"/>
                  <a:pt x="2064027" y="1238713"/>
                  <a:pt x="1760762" y="1613608"/>
                </a:cubicBezTo>
                <a:cubicBezTo>
                  <a:pt x="1457497" y="1988504"/>
                  <a:pt x="928340" y="2090567"/>
                  <a:pt x="507398" y="1855356"/>
                </a:cubicBezTo>
                <a:lnTo>
                  <a:pt x="524165" y="1825349"/>
                </a:lnTo>
                <a:cubicBezTo>
                  <a:pt x="930500" y="2052398"/>
                  <a:pt x="1441296" y="1953876"/>
                  <a:pt x="1734037" y="1591990"/>
                </a:cubicBezTo>
                <a:cubicBezTo>
                  <a:pt x="2026779" y="1230103"/>
                  <a:pt x="2016412" y="709997"/>
                  <a:pt x="1709482" y="360063"/>
                </a:cubicBezTo>
                <a:cubicBezTo>
                  <a:pt x="1402552" y="10129"/>
                  <a:pt x="888236" y="-67960"/>
                  <a:pt x="491272" y="175101"/>
                </a:cubicBezTo>
                <a:lnTo>
                  <a:pt x="473322" y="145785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685800" eaLnBrk="0" hangingPunct="0">
              <a:defRPr/>
            </a:pPr>
            <a:endParaRPr lang="zh-CN" altLang="en-US" sz="135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8918" name="空心弧 9"/>
          <p:cNvSpPr>
            <a:spLocks noChangeArrowheads="1"/>
          </p:cNvSpPr>
          <p:nvPr/>
        </p:nvSpPr>
        <p:spPr bwMode="auto">
          <a:xfrm rot="-6220124">
            <a:off x="3829051" y="1058466"/>
            <a:ext cx="1741884" cy="1741885"/>
          </a:xfrm>
          <a:custGeom>
            <a:avLst/>
            <a:gdLst>
              <a:gd name="T0" fmla="*/ 1503905 w 2322512"/>
              <a:gd name="T1" fmla="*/ 51703 h 2322513"/>
              <a:gd name="T2" fmla="*/ 2309583 w 2322512"/>
              <a:gd name="T3" fmla="*/ 988454 h 2322513"/>
              <a:gd name="T4" fmla="*/ 1815272 w 2322512"/>
              <a:gd name="T5" fmla="*/ 2120830 h 2322513"/>
              <a:gd name="T6" fmla="*/ 1789294 w 2322512"/>
              <a:gd name="T7" fmla="*/ 2082715 h 2322513"/>
              <a:gd name="T8" fmla="*/ 2263971 w 2322512"/>
              <a:gd name="T9" fmla="*/ 995317 h 2322513"/>
              <a:gd name="T10" fmla="*/ 1490294 w 2322512"/>
              <a:gd name="T11" fmla="*/ 95775 h 2322513"/>
              <a:gd name="T12" fmla="*/ 1503905 w 2322512"/>
              <a:gd name="T13" fmla="*/ 51703 h 232251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322512" h="2322513">
                <a:moveTo>
                  <a:pt x="1503905" y="51703"/>
                </a:moveTo>
                <a:cubicBezTo>
                  <a:pt x="1930078" y="183313"/>
                  <a:pt x="2243211" y="547387"/>
                  <a:pt x="2309583" y="988454"/>
                </a:cubicBezTo>
                <a:cubicBezTo>
                  <a:pt x="2375956" y="1429521"/>
                  <a:pt x="2183838" y="1869626"/>
                  <a:pt x="1815272" y="2120830"/>
                </a:cubicBezTo>
                <a:lnTo>
                  <a:pt x="1789294" y="2082715"/>
                </a:lnTo>
                <a:cubicBezTo>
                  <a:pt x="2143221" y="1841489"/>
                  <a:pt x="2327708" y="1418865"/>
                  <a:pt x="2263971" y="995317"/>
                </a:cubicBezTo>
                <a:cubicBezTo>
                  <a:pt x="2200235" y="571770"/>
                  <a:pt x="1899540" y="222157"/>
                  <a:pt x="1490294" y="95775"/>
                </a:cubicBezTo>
                <a:lnTo>
                  <a:pt x="1503905" y="51703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685800" eaLnBrk="0" hangingPunct="0">
              <a:defRPr/>
            </a:pPr>
            <a:endParaRPr lang="zh-CN" altLang="en-US" sz="135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8919" name="空心弧 10"/>
          <p:cNvSpPr>
            <a:spLocks noChangeArrowheads="1"/>
          </p:cNvSpPr>
          <p:nvPr/>
        </p:nvSpPr>
        <p:spPr bwMode="auto">
          <a:xfrm rot="4201296">
            <a:off x="3699272" y="891778"/>
            <a:ext cx="2014538" cy="2014538"/>
          </a:xfrm>
          <a:custGeom>
            <a:avLst/>
            <a:gdLst>
              <a:gd name="T0" fmla="*/ 2414346 w 2686050"/>
              <a:gd name="T1" fmla="*/ 533095 h 2686050"/>
              <a:gd name="T2" fmla="*/ 2607237 w 2686050"/>
              <a:gd name="T3" fmla="*/ 1796327 h 2686050"/>
              <a:gd name="T4" fmla="*/ 1655596 w 2686050"/>
              <a:gd name="T5" fmla="*/ 2649170 h 2686050"/>
              <a:gd name="T6" fmla="*/ 1650326 w 2686050"/>
              <a:gd name="T7" fmla="*/ 2627149 h 2686050"/>
              <a:gd name="T8" fmla="*/ 2585923 w 2686050"/>
              <a:gd name="T9" fmla="*/ 1788685 h 2686050"/>
              <a:gd name="T10" fmla="*/ 2396284 w 2686050"/>
              <a:gd name="T11" fmla="*/ 546751 h 2686050"/>
              <a:gd name="T12" fmla="*/ 2414346 w 2686050"/>
              <a:gd name="T13" fmla="*/ 533095 h 268605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686050" h="2686050">
                <a:moveTo>
                  <a:pt x="2414346" y="533095"/>
                </a:moveTo>
                <a:cubicBezTo>
                  <a:pt x="2687683" y="894647"/>
                  <a:pt x="2760219" y="1369678"/>
                  <a:pt x="2607237" y="1796327"/>
                </a:cubicBezTo>
                <a:cubicBezTo>
                  <a:pt x="2454255" y="2222976"/>
                  <a:pt x="2096397" y="2543683"/>
                  <a:pt x="1655596" y="2649170"/>
                </a:cubicBezTo>
                <a:lnTo>
                  <a:pt x="1650326" y="2627149"/>
                </a:lnTo>
                <a:cubicBezTo>
                  <a:pt x="2083695" y="2523440"/>
                  <a:pt x="2435521" y="2208141"/>
                  <a:pt x="2585923" y="1788685"/>
                </a:cubicBezTo>
                <a:cubicBezTo>
                  <a:pt x="2736325" y="1369229"/>
                  <a:pt x="2665013" y="902207"/>
                  <a:pt x="2396284" y="546751"/>
                </a:cubicBezTo>
                <a:lnTo>
                  <a:pt x="2414346" y="533095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685800" eaLnBrk="0" hangingPunct="0">
              <a:defRPr/>
            </a:pPr>
            <a:endParaRPr lang="zh-CN" altLang="en-US" sz="135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8920" name="椭圆 11"/>
          <p:cNvSpPr>
            <a:spLocks noChangeArrowheads="1"/>
          </p:cNvSpPr>
          <p:nvPr/>
        </p:nvSpPr>
        <p:spPr bwMode="auto">
          <a:xfrm flipH="1">
            <a:off x="4257676" y="3899298"/>
            <a:ext cx="88106" cy="88106"/>
          </a:xfrm>
          <a:prstGeom prst="ellipse">
            <a:avLst/>
          </a:prstGeom>
          <a:solidFill>
            <a:srgbClr val="003F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>
              <a:defRPr/>
            </a:pPr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38921" name="椭圆 12"/>
          <p:cNvSpPr>
            <a:spLocks noChangeArrowheads="1"/>
          </p:cNvSpPr>
          <p:nvPr/>
        </p:nvSpPr>
        <p:spPr bwMode="auto">
          <a:xfrm flipH="1">
            <a:off x="4462463" y="3899298"/>
            <a:ext cx="88106" cy="88106"/>
          </a:xfrm>
          <a:prstGeom prst="ellipse">
            <a:avLst/>
          </a:prstGeom>
          <a:solidFill>
            <a:srgbClr val="003F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>
              <a:defRPr/>
            </a:pPr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38922" name="椭圆 13"/>
          <p:cNvSpPr>
            <a:spLocks noChangeArrowheads="1"/>
          </p:cNvSpPr>
          <p:nvPr/>
        </p:nvSpPr>
        <p:spPr bwMode="auto">
          <a:xfrm flipH="1">
            <a:off x="4668442" y="3899298"/>
            <a:ext cx="88106" cy="88106"/>
          </a:xfrm>
          <a:prstGeom prst="ellipse">
            <a:avLst/>
          </a:prstGeom>
          <a:solidFill>
            <a:srgbClr val="003F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>
              <a:defRPr/>
            </a:pPr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38923" name="椭圆 14"/>
          <p:cNvSpPr>
            <a:spLocks noChangeArrowheads="1"/>
          </p:cNvSpPr>
          <p:nvPr/>
        </p:nvSpPr>
        <p:spPr bwMode="auto">
          <a:xfrm flipH="1">
            <a:off x="5069682" y="3899298"/>
            <a:ext cx="88106" cy="88106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>
              <a:defRPr/>
            </a:pPr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14" name="椭圆 13"/>
          <p:cNvSpPr>
            <a:spLocks noChangeArrowheads="1"/>
          </p:cNvSpPr>
          <p:nvPr/>
        </p:nvSpPr>
        <p:spPr bwMode="auto">
          <a:xfrm flipH="1">
            <a:off x="4874421" y="3899298"/>
            <a:ext cx="88106" cy="88106"/>
          </a:xfrm>
          <a:prstGeom prst="ellipse">
            <a:avLst/>
          </a:prstGeom>
          <a:solidFill>
            <a:srgbClr val="003F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>
              <a:defRPr/>
            </a:pPr>
            <a:endParaRPr lang="zh-CN" altLang="en-US" sz="135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49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339502"/>
            <a:ext cx="8291513" cy="523875"/>
          </a:xfrm>
        </p:spPr>
        <p:txBody>
          <a:bodyPr>
            <a:normAutofit/>
          </a:bodyPr>
          <a:lstStyle/>
          <a:p>
            <a:r>
              <a:rPr lang="zh-CN" altLang="en-US" sz="2000" dirty="0" smtClean="0"/>
              <a:t>系统整体架构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716" y="1059582"/>
            <a:ext cx="7239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1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267494"/>
            <a:ext cx="8291513" cy="523875"/>
          </a:xfrm>
        </p:spPr>
        <p:txBody>
          <a:bodyPr>
            <a:normAutofit/>
          </a:bodyPr>
          <a:lstStyle/>
          <a:p>
            <a:r>
              <a:rPr lang="zh-CN" altLang="en-US" sz="2000" dirty="0" smtClean="0"/>
              <a:t>页面架构图</a:t>
            </a:r>
            <a:endParaRPr lang="zh-CN" altLang="en-US" sz="2000" dirty="0"/>
          </a:p>
        </p:txBody>
      </p:sp>
      <p:pic>
        <p:nvPicPr>
          <p:cNvPr id="9218" name="Picture 2" descr="页面架构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791369"/>
            <a:ext cx="6912768" cy="4177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18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267494"/>
            <a:ext cx="8291513" cy="523875"/>
          </a:xfrm>
        </p:spPr>
        <p:txBody>
          <a:bodyPr>
            <a:normAutofit/>
          </a:bodyPr>
          <a:lstStyle/>
          <a:p>
            <a:r>
              <a:rPr lang="zh-CN" altLang="en-US" sz="2000" dirty="0" smtClean="0"/>
              <a:t>资源层类图</a:t>
            </a:r>
            <a:endParaRPr lang="zh-CN" altLang="en-US" sz="20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524" y="983183"/>
            <a:ext cx="82232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647132"/>
            <a:ext cx="82232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140" y="907670"/>
            <a:ext cx="1006475" cy="164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183" y="738413"/>
            <a:ext cx="822325" cy="164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736" y="3219822"/>
            <a:ext cx="103822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079575"/>
            <a:ext cx="731837" cy="127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079575"/>
            <a:ext cx="1006475" cy="127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2931790"/>
            <a:ext cx="103822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751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/>
              <a:t>类详细设计</a:t>
            </a:r>
            <a:endParaRPr lang="zh-CN" altLang="en-US" sz="20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01446"/>
              </p:ext>
            </p:extLst>
          </p:nvPr>
        </p:nvGraphicFramePr>
        <p:xfrm>
          <a:off x="1804295" y="0"/>
          <a:ext cx="7349897" cy="50573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34413">
                  <a:extLst>
                    <a:ext uri="{9D8B030D-6E8A-4147-A177-3AD203B41FA5}">
                      <a16:colId xmlns:a16="http://schemas.microsoft.com/office/drawing/2014/main" val="2574401150"/>
                    </a:ext>
                  </a:extLst>
                </a:gridCol>
                <a:gridCol w="102913">
                  <a:extLst>
                    <a:ext uri="{9D8B030D-6E8A-4147-A177-3AD203B41FA5}">
                      <a16:colId xmlns:a16="http://schemas.microsoft.com/office/drawing/2014/main" val="1214173607"/>
                    </a:ext>
                  </a:extLst>
                </a:gridCol>
                <a:gridCol w="312958">
                  <a:extLst>
                    <a:ext uri="{9D8B030D-6E8A-4147-A177-3AD203B41FA5}">
                      <a16:colId xmlns:a16="http://schemas.microsoft.com/office/drawing/2014/main" val="35593008"/>
                    </a:ext>
                  </a:extLst>
                </a:gridCol>
                <a:gridCol w="312958">
                  <a:extLst>
                    <a:ext uri="{9D8B030D-6E8A-4147-A177-3AD203B41FA5}">
                      <a16:colId xmlns:a16="http://schemas.microsoft.com/office/drawing/2014/main" val="2553090891"/>
                    </a:ext>
                  </a:extLst>
                </a:gridCol>
                <a:gridCol w="289731">
                  <a:extLst>
                    <a:ext uri="{9D8B030D-6E8A-4147-A177-3AD203B41FA5}">
                      <a16:colId xmlns:a16="http://schemas.microsoft.com/office/drawing/2014/main" val="1193916890"/>
                    </a:ext>
                  </a:extLst>
                </a:gridCol>
                <a:gridCol w="1375512">
                  <a:extLst>
                    <a:ext uri="{9D8B030D-6E8A-4147-A177-3AD203B41FA5}">
                      <a16:colId xmlns:a16="http://schemas.microsoft.com/office/drawing/2014/main" val="1367145412"/>
                    </a:ext>
                  </a:extLst>
                </a:gridCol>
                <a:gridCol w="156479">
                  <a:extLst>
                    <a:ext uri="{9D8B030D-6E8A-4147-A177-3AD203B41FA5}">
                      <a16:colId xmlns:a16="http://schemas.microsoft.com/office/drawing/2014/main" val="3182994142"/>
                    </a:ext>
                  </a:extLst>
                </a:gridCol>
                <a:gridCol w="156479">
                  <a:extLst>
                    <a:ext uri="{9D8B030D-6E8A-4147-A177-3AD203B41FA5}">
                      <a16:colId xmlns:a16="http://schemas.microsoft.com/office/drawing/2014/main" val="1476142624"/>
                    </a:ext>
                  </a:extLst>
                </a:gridCol>
                <a:gridCol w="3108454">
                  <a:extLst>
                    <a:ext uri="{9D8B030D-6E8A-4147-A177-3AD203B41FA5}">
                      <a16:colId xmlns:a16="http://schemas.microsoft.com/office/drawing/2014/main" val="1935470403"/>
                    </a:ext>
                  </a:extLst>
                </a:gridCol>
              </a:tblGrid>
              <a:tr h="25713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类名称</a:t>
                      </a:r>
                    </a:p>
                  </a:txBody>
                  <a:tcPr marL="38338" marR="38338" marT="0" marB="0"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Student</a:t>
                      </a:r>
                      <a:endParaRPr lang="zh-CN" sz="12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38338" marR="38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所属包名称</a:t>
                      </a:r>
                    </a:p>
                  </a:txBody>
                  <a:tcPr marL="38338" marR="38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User</a:t>
                      </a:r>
                      <a:endParaRPr lang="zh-CN" sz="1200">
                        <a:effectLst/>
                        <a:latin typeface="+mj-ea"/>
                        <a:ea typeface="+mj-ea"/>
                      </a:endParaRPr>
                    </a:p>
                  </a:txBody>
                  <a:tcPr marL="38338" marR="38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670333"/>
                  </a:ext>
                </a:extLst>
              </a:tr>
              <a:tr h="170743">
                <a:tc gridSpan="9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类静态变量定义</a:t>
                      </a:r>
                    </a:p>
                  </a:txBody>
                  <a:tcPr marL="38338" marR="38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930931"/>
                  </a:ext>
                </a:extLst>
              </a:tr>
              <a:tr h="170743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名称</a:t>
                      </a:r>
                    </a:p>
                  </a:txBody>
                  <a:tcPr marL="38338" marR="38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+mj-ea"/>
                          <a:ea typeface="+mj-ea"/>
                        </a:rPr>
                        <a:t>类型</a:t>
                      </a:r>
                    </a:p>
                  </a:txBody>
                  <a:tcPr marL="38338" marR="38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+mj-ea"/>
                          <a:ea typeface="+mj-ea"/>
                        </a:rPr>
                        <a:t>描述</a:t>
                      </a:r>
                    </a:p>
                  </a:txBody>
                  <a:tcPr marL="38338" marR="38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010581"/>
                  </a:ext>
                </a:extLst>
              </a:tr>
              <a:tr h="170743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 </a:t>
                      </a:r>
                      <a:endParaRPr lang="zh-CN" sz="12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38338" marR="38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 </a:t>
                      </a:r>
                      <a:endParaRPr lang="zh-CN" sz="1200">
                        <a:effectLst/>
                        <a:latin typeface="+mj-ea"/>
                        <a:ea typeface="+mj-ea"/>
                      </a:endParaRPr>
                    </a:p>
                  </a:txBody>
                  <a:tcPr marL="38338" marR="38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 </a:t>
                      </a:r>
                      <a:endParaRPr lang="zh-CN" sz="12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38338" marR="38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841207"/>
                  </a:ext>
                </a:extLst>
              </a:tr>
              <a:tr h="170743">
                <a:tc gridSpan="9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类变量定义</a:t>
                      </a: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先</a:t>
                      </a: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Public-&gt;protected-&gt;private)</a:t>
                      </a:r>
                      <a:endParaRPr lang="zh-CN" sz="12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38338" marR="38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276027"/>
                  </a:ext>
                </a:extLst>
              </a:tr>
              <a:tr h="170743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名称</a:t>
                      </a:r>
                    </a:p>
                  </a:txBody>
                  <a:tcPr marL="38338" marR="38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+mj-ea"/>
                          <a:ea typeface="+mj-ea"/>
                        </a:rPr>
                        <a:t>类型</a:t>
                      </a:r>
                    </a:p>
                  </a:txBody>
                  <a:tcPr marL="38338" marR="38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+mj-ea"/>
                          <a:ea typeface="+mj-ea"/>
                        </a:rPr>
                        <a:t>描述</a:t>
                      </a:r>
                    </a:p>
                  </a:txBody>
                  <a:tcPr marL="38338" marR="38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737579"/>
                  </a:ext>
                </a:extLst>
              </a:tr>
              <a:tr h="170743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Sid</a:t>
                      </a:r>
                      <a:endParaRPr lang="zh-CN" sz="1200">
                        <a:effectLst/>
                        <a:latin typeface="+mj-ea"/>
                        <a:ea typeface="+mj-ea"/>
                      </a:endParaRPr>
                    </a:p>
                  </a:txBody>
                  <a:tcPr marL="38338" marR="38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INTEGER</a:t>
                      </a:r>
                      <a:endParaRPr lang="zh-CN" sz="1200">
                        <a:effectLst/>
                        <a:latin typeface="+mj-ea"/>
                        <a:ea typeface="+mj-ea"/>
                      </a:endParaRPr>
                    </a:p>
                  </a:txBody>
                  <a:tcPr marL="38338" marR="38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+mj-ea"/>
                          <a:ea typeface="+mj-ea"/>
                        </a:rPr>
                        <a:t>学生</a:t>
                      </a: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ID</a:t>
                      </a:r>
                      <a:endParaRPr lang="zh-CN" sz="1200">
                        <a:effectLst/>
                        <a:latin typeface="+mj-ea"/>
                        <a:ea typeface="+mj-ea"/>
                      </a:endParaRPr>
                    </a:p>
                  </a:txBody>
                  <a:tcPr marL="38338" marR="38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677442"/>
                  </a:ext>
                </a:extLst>
              </a:tr>
              <a:tr h="170743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j-ea"/>
                          <a:ea typeface="+mj-ea"/>
                        </a:rPr>
                        <a:t>Sname</a:t>
                      </a:r>
                      <a:endParaRPr lang="zh-CN" sz="12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38338" marR="38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String</a:t>
                      </a:r>
                      <a:endParaRPr lang="zh-CN" sz="1200">
                        <a:effectLst/>
                        <a:latin typeface="+mj-ea"/>
                        <a:ea typeface="+mj-ea"/>
                      </a:endParaRPr>
                    </a:p>
                  </a:txBody>
                  <a:tcPr marL="38338" marR="38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+mj-ea"/>
                          <a:ea typeface="+mj-ea"/>
                        </a:rPr>
                        <a:t>学生姓名</a:t>
                      </a:r>
                    </a:p>
                  </a:txBody>
                  <a:tcPr marL="38338" marR="38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822708"/>
                  </a:ext>
                </a:extLst>
              </a:tr>
              <a:tr h="170743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j-ea"/>
                          <a:ea typeface="+mj-ea"/>
                        </a:rPr>
                        <a:t>Spassword</a:t>
                      </a:r>
                      <a:endParaRPr lang="zh-CN" sz="12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38338" marR="38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String</a:t>
                      </a:r>
                      <a:endParaRPr lang="zh-CN" sz="1200">
                        <a:effectLst/>
                        <a:latin typeface="+mj-ea"/>
                        <a:ea typeface="+mj-ea"/>
                      </a:endParaRPr>
                    </a:p>
                  </a:txBody>
                  <a:tcPr marL="38338" marR="38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+mj-ea"/>
                          <a:ea typeface="+mj-ea"/>
                        </a:rPr>
                        <a:t>学生用户密码</a:t>
                      </a:r>
                    </a:p>
                  </a:txBody>
                  <a:tcPr marL="38338" marR="38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450656"/>
                  </a:ext>
                </a:extLst>
              </a:tr>
              <a:tr h="170743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j-ea"/>
                          <a:ea typeface="+mj-ea"/>
                        </a:rPr>
                        <a:t>Semail</a:t>
                      </a:r>
                      <a:endParaRPr lang="zh-CN" sz="12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38338" marR="38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String</a:t>
                      </a:r>
                      <a:endParaRPr lang="zh-CN" sz="1200">
                        <a:effectLst/>
                        <a:latin typeface="+mj-ea"/>
                        <a:ea typeface="+mj-ea"/>
                      </a:endParaRPr>
                    </a:p>
                  </a:txBody>
                  <a:tcPr marL="38338" marR="38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+mj-ea"/>
                          <a:ea typeface="+mj-ea"/>
                        </a:rPr>
                        <a:t>学生邮箱</a:t>
                      </a:r>
                    </a:p>
                  </a:txBody>
                  <a:tcPr marL="38338" marR="38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000252"/>
                  </a:ext>
                </a:extLst>
              </a:tr>
              <a:tr h="170743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j-ea"/>
                          <a:ea typeface="+mj-ea"/>
                        </a:rPr>
                        <a:t>Stel</a:t>
                      </a:r>
                      <a:endParaRPr lang="zh-CN" sz="12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38338" marR="38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String</a:t>
                      </a:r>
                      <a:endParaRPr lang="zh-CN" sz="12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38338" marR="38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+mj-ea"/>
                          <a:ea typeface="+mj-ea"/>
                        </a:rPr>
                        <a:t>学生电话</a:t>
                      </a:r>
                    </a:p>
                  </a:txBody>
                  <a:tcPr marL="38338" marR="38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983714"/>
                  </a:ext>
                </a:extLst>
              </a:tr>
              <a:tr h="170743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j-ea"/>
                          <a:ea typeface="+mj-ea"/>
                        </a:rPr>
                        <a:t>Ssex</a:t>
                      </a:r>
                      <a:endParaRPr lang="zh-CN" sz="12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38338" marR="38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String</a:t>
                      </a:r>
                      <a:endParaRPr lang="zh-CN" sz="12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38338" marR="38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+mj-ea"/>
                          <a:ea typeface="+mj-ea"/>
                        </a:rPr>
                        <a:t>学生性别</a:t>
                      </a:r>
                    </a:p>
                  </a:txBody>
                  <a:tcPr marL="38338" marR="38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8243957"/>
                  </a:ext>
                </a:extLst>
              </a:tr>
              <a:tr h="170743">
                <a:tc gridSpan="9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方法</a:t>
                      </a: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先</a:t>
                      </a: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Public-&gt;protected-&gt;private)</a:t>
                      </a:r>
                      <a:endParaRPr lang="zh-CN" sz="12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38338" marR="38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384904"/>
                  </a:ext>
                </a:extLst>
              </a:tr>
              <a:tr h="171421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+mj-ea"/>
                          <a:ea typeface="+mj-ea"/>
                        </a:rPr>
                        <a:t>名称</a:t>
                      </a:r>
                    </a:p>
                  </a:txBody>
                  <a:tcPr marL="38338" marR="38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参数</a:t>
                      </a:r>
                    </a:p>
                  </a:txBody>
                  <a:tcPr marL="38338" marR="38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返回值</a:t>
                      </a:r>
                    </a:p>
                  </a:txBody>
                  <a:tcPr marL="38338" marR="38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+mj-ea"/>
                          <a:ea typeface="+mj-ea"/>
                        </a:rPr>
                        <a:t>简单描述</a:t>
                      </a:r>
                    </a:p>
                  </a:txBody>
                  <a:tcPr marL="38338" marR="38338" marT="0" marB="0"/>
                </a:tc>
                <a:extLst>
                  <a:ext uri="{0D108BD9-81ED-4DB2-BD59-A6C34878D82A}">
                    <a16:rowId xmlns:a16="http://schemas.microsoft.com/office/drawing/2014/main" val="961105397"/>
                  </a:ext>
                </a:extLst>
              </a:tr>
              <a:tr h="1028527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addStudent</a:t>
                      </a:r>
                      <a:endParaRPr lang="zh-CN" sz="1200">
                        <a:effectLst/>
                        <a:latin typeface="+mj-ea"/>
                        <a:ea typeface="+mj-ea"/>
                      </a:endParaRPr>
                    </a:p>
                  </a:txBody>
                  <a:tcPr marL="38338" marR="38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Side</a:t>
                      </a: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，</a:t>
                      </a:r>
                      <a:r>
                        <a:rPr lang="en-US" sz="1200" dirty="0" err="1">
                          <a:effectLst/>
                          <a:latin typeface="+mj-ea"/>
                          <a:ea typeface="+mj-ea"/>
                        </a:rPr>
                        <a:t>Sname</a:t>
                      </a:r>
                      <a:r>
                        <a:rPr lang="en-US" sz="1200" dirty="0" smtClean="0">
                          <a:effectLst/>
                          <a:latin typeface="+mj-ea"/>
                          <a:ea typeface="+mj-ea"/>
                        </a:rPr>
                        <a:t>,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  <a:latin typeface="+mj-ea"/>
                          <a:ea typeface="+mj-ea"/>
                        </a:rPr>
                        <a:t>Spassword,Semai</a:t>
                      </a:r>
                      <a:endParaRPr lang="en-US" sz="1200" dirty="0" smtClean="0">
                        <a:effectLst/>
                        <a:latin typeface="+mj-ea"/>
                        <a:ea typeface="+mj-ea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  <a:latin typeface="+mj-ea"/>
                          <a:ea typeface="+mj-ea"/>
                        </a:rPr>
                        <a:t>Ste</a:t>
                      </a:r>
                      <a:r>
                        <a:rPr lang="en-US" altLang="zh-CN" sz="1200" dirty="0" err="1" smtClean="0">
                          <a:effectLst/>
                          <a:latin typeface="+mj-ea"/>
                          <a:ea typeface="+mj-ea"/>
                        </a:rPr>
                        <a:t>l</a:t>
                      </a:r>
                      <a:endParaRPr lang="zh-CN" sz="12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38338" marR="38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Null</a:t>
                      </a:r>
                      <a:endParaRPr lang="zh-CN" sz="12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38338" marR="38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增加一个学生用户</a:t>
                      </a:r>
                    </a:p>
                  </a:txBody>
                  <a:tcPr marL="38338" marR="38338" marT="0" marB="0"/>
                </a:tc>
                <a:extLst>
                  <a:ext uri="{0D108BD9-81ED-4DB2-BD59-A6C34878D82A}">
                    <a16:rowId xmlns:a16="http://schemas.microsoft.com/office/drawing/2014/main" val="2537322361"/>
                  </a:ext>
                </a:extLst>
              </a:tr>
              <a:tr h="1028527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updateStudent</a:t>
                      </a:r>
                      <a:endParaRPr lang="zh-CN" sz="1200">
                        <a:effectLst/>
                        <a:latin typeface="+mj-ea"/>
                        <a:ea typeface="+mj-ea"/>
                      </a:endParaRPr>
                    </a:p>
                  </a:txBody>
                  <a:tcPr marL="38338" marR="38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Side</a:t>
                      </a: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，</a:t>
                      </a:r>
                      <a:r>
                        <a:rPr lang="en-US" sz="1200" dirty="0" err="1">
                          <a:effectLst/>
                          <a:latin typeface="+mj-ea"/>
                          <a:ea typeface="+mj-ea"/>
                        </a:rPr>
                        <a:t>Sname</a:t>
                      </a:r>
                      <a:r>
                        <a:rPr lang="en-US" sz="1200" dirty="0" smtClean="0">
                          <a:effectLst/>
                          <a:latin typeface="+mj-ea"/>
                          <a:ea typeface="+mj-ea"/>
                        </a:rPr>
                        <a:t>,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  <a:latin typeface="+mj-ea"/>
                          <a:ea typeface="+mj-ea"/>
                        </a:rPr>
                        <a:t>Spassword,Semai</a:t>
                      </a:r>
                      <a:r>
                        <a:rPr lang="en-US" sz="1200" dirty="0" smtClean="0">
                          <a:effectLst/>
                          <a:latin typeface="+mj-ea"/>
                          <a:ea typeface="+mj-ea"/>
                        </a:rPr>
                        <a:t>,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  <a:latin typeface="+mj-ea"/>
                          <a:ea typeface="+mj-ea"/>
                        </a:rPr>
                        <a:t>Stel</a:t>
                      </a:r>
                      <a:endParaRPr lang="zh-CN" sz="12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38338" marR="38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Null</a:t>
                      </a:r>
                      <a:endParaRPr lang="zh-CN" sz="12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38338" marR="38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修改一个学生信息</a:t>
                      </a:r>
                    </a:p>
                  </a:txBody>
                  <a:tcPr marL="38338" marR="38338" marT="0" marB="0"/>
                </a:tc>
                <a:extLst>
                  <a:ext uri="{0D108BD9-81ED-4DB2-BD59-A6C34878D82A}">
                    <a16:rowId xmlns:a16="http://schemas.microsoft.com/office/drawing/2014/main" val="1774527512"/>
                  </a:ext>
                </a:extLst>
              </a:tr>
              <a:tr h="17074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searchStudent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38" marR="38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Sid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38" marR="38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Student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38" marR="38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</a:rPr>
                        <a:t>查找一个学生</a:t>
                      </a:r>
                      <a:endParaRPr lang="zh-C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38" marR="38338" marT="0" marB="0"/>
                </a:tc>
                <a:extLst>
                  <a:ext uri="{0D108BD9-81ED-4DB2-BD59-A6C34878D82A}">
                    <a16:rowId xmlns:a16="http://schemas.microsoft.com/office/drawing/2014/main" val="1491713024"/>
                  </a:ext>
                </a:extLst>
              </a:tr>
              <a:tr h="17074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delStudent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38" marR="38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Sid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38" marR="38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38" marR="38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</a:rPr>
                        <a:t>删除学生用户</a:t>
                      </a:r>
                      <a:endParaRPr lang="zh-C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338" marR="38338" marT="0" marB="0"/>
                </a:tc>
                <a:extLst>
                  <a:ext uri="{0D108BD9-81ED-4DB2-BD59-A6C34878D82A}">
                    <a16:rowId xmlns:a16="http://schemas.microsoft.com/office/drawing/2014/main" val="30926862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992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/>
              <a:t>类详细设计</a:t>
            </a:r>
            <a:endParaRPr lang="zh-CN" altLang="en-US" sz="20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775603"/>
              </p:ext>
            </p:extLst>
          </p:nvPr>
        </p:nvGraphicFramePr>
        <p:xfrm>
          <a:off x="1983174" y="153064"/>
          <a:ext cx="7160826" cy="50172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97844">
                  <a:extLst>
                    <a:ext uri="{9D8B030D-6E8A-4147-A177-3AD203B41FA5}">
                      <a16:colId xmlns:a16="http://schemas.microsoft.com/office/drawing/2014/main" val="254148686"/>
                    </a:ext>
                  </a:extLst>
                </a:gridCol>
                <a:gridCol w="202430">
                  <a:extLst>
                    <a:ext uri="{9D8B030D-6E8A-4147-A177-3AD203B41FA5}">
                      <a16:colId xmlns:a16="http://schemas.microsoft.com/office/drawing/2014/main" val="1967937030"/>
                    </a:ext>
                  </a:extLst>
                </a:gridCol>
                <a:gridCol w="202430">
                  <a:extLst>
                    <a:ext uri="{9D8B030D-6E8A-4147-A177-3AD203B41FA5}">
                      <a16:colId xmlns:a16="http://schemas.microsoft.com/office/drawing/2014/main" val="2415844460"/>
                    </a:ext>
                  </a:extLst>
                </a:gridCol>
                <a:gridCol w="202430">
                  <a:extLst>
                    <a:ext uri="{9D8B030D-6E8A-4147-A177-3AD203B41FA5}">
                      <a16:colId xmlns:a16="http://schemas.microsoft.com/office/drawing/2014/main" val="3883282222"/>
                    </a:ext>
                  </a:extLst>
                </a:gridCol>
                <a:gridCol w="223244">
                  <a:extLst>
                    <a:ext uri="{9D8B030D-6E8A-4147-A177-3AD203B41FA5}">
                      <a16:colId xmlns:a16="http://schemas.microsoft.com/office/drawing/2014/main" val="1833426474"/>
                    </a:ext>
                  </a:extLst>
                </a:gridCol>
                <a:gridCol w="183990">
                  <a:extLst>
                    <a:ext uri="{9D8B030D-6E8A-4147-A177-3AD203B41FA5}">
                      <a16:colId xmlns:a16="http://schemas.microsoft.com/office/drawing/2014/main" val="2957650533"/>
                    </a:ext>
                  </a:extLst>
                </a:gridCol>
                <a:gridCol w="104042">
                  <a:extLst>
                    <a:ext uri="{9D8B030D-6E8A-4147-A177-3AD203B41FA5}">
                      <a16:colId xmlns:a16="http://schemas.microsoft.com/office/drawing/2014/main" val="1606944774"/>
                    </a:ext>
                  </a:extLst>
                </a:gridCol>
                <a:gridCol w="328006">
                  <a:extLst>
                    <a:ext uri="{9D8B030D-6E8A-4147-A177-3AD203B41FA5}">
                      <a16:colId xmlns:a16="http://schemas.microsoft.com/office/drawing/2014/main" val="2919142324"/>
                    </a:ext>
                  </a:extLst>
                </a:gridCol>
                <a:gridCol w="3416410">
                  <a:extLst>
                    <a:ext uri="{9D8B030D-6E8A-4147-A177-3AD203B41FA5}">
                      <a16:colId xmlns:a16="http://schemas.microsoft.com/office/drawing/2014/main" val="2238036929"/>
                    </a:ext>
                  </a:extLst>
                </a:gridCol>
              </a:tblGrid>
              <a:tr h="50045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类名称</a:t>
                      </a:r>
                    </a:p>
                  </a:txBody>
                  <a:tcPr marL="39321" marR="39321" marT="0" marB="0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Post</a:t>
                      </a:r>
                      <a:endParaRPr lang="zh-CN" sz="1200">
                        <a:effectLst/>
                        <a:latin typeface="+mj-ea"/>
                        <a:ea typeface="+mj-ea"/>
                      </a:endParaRPr>
                    </a:p>
                  </a:txBody>
                  <a:tcPr marL="39321" marR="39321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+mj-ea"/>
                          <a:ea typeface="+mj-ea"/>
                        </a:rPr>
                        <a:t>所属包名称</a:t>
                      </a:r>
                    </a:p>
                  </a:txBody>
                  <a:tcPr marL="39321" marR="39321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Forum</a:t>
                      </a:r>
                      <a:endParaRPr lang="zh-CN" sz="1200">
                        <a:effectLst/>
                        <a:latin typeface="+mj-ea"/>
                        <a:ea typeface="+mj-ea"/>
                      </a:endParaRPr>
                    </a:p>
                  </a:txBody>
                  <a:tcPr marL="39321" marR="39321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106089"/>
                  </a:ext>
                </a:extLst>
              </a:tr>
              <a:tr h="166818">
                <a:tc gridSpan="9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+mj-ea"/>
                          <a:ea typeface="+mj-ea"/>
                        </a:rPr>
                        <a:t>类静态变量定义</a:t>
                      </a:r>
                    </a:p>
                  </a:txBody>
                  <a:tcPr marL="39321" marR="39321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439885"/>
                  </a:ext>
                </a:extLst>
              </a:tr>
              <a:tr h="183142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名称</a:t>
                      </a:r>
                    </a:p>
                  </a:txBody>
                  <a:tcPr marL="39321" marR="39321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+mj-ea"/>
                          <a:ea typeface="+mj-ea"/>
                        </a:rPr>
                        <a:t>类型</a:t>
                      </a:r>
                    </a:p>
                  </a:txBody>
                  <a:tcPr marL="39321" marR="39321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+mj-ea"/>
                          <a:ea typeface="+mj-ea"/>
                        </a:rPr>
                        <a:t>描述</a:t>
                      </a:r>
                    </a:p>
                  </a:txBody>
                  <a:tcPr marL="39321" marR="39321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744315"/>
                  </a:ext>
                </a:extLst>
              </a:tr>
              <a:tr h="1668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 </a:t>
                      </a:r>
                      <a:endParaRPr lang="zh-CN" sz="12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39321" marR="39321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 </a:t>
                      </a:r>
                      <a:endParaRPr lang="zh-CN" sz="1200">
                        <a:effectLst/>
                        <a:latin typeface="+mj-ea"/>
                        <a:ea typeface="+mj-ea"/>
                      </a:endParaRPr>
                    </a:p>
                  </a:txBody>
                  <a:tcPr marL="39321" marR="39321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 </a:t>
                      </a:r>
                      <a:endParaRPr lang="zh-CN" sz="1200">
                        <a:effectLst/>
                        <a:latin typeface="+mj-ea"/>
                        <a:ea typeface="+mj-ea"/>
                      </a:endParaRPr>
                    </a:p>
                  </a:txBody>
                  <a:tcPr marL="39321" marR="39321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259411"/>
                  </a:ext>
                </a:extLst>
              </a:tr>
              <a:tr h="166818">
                <a:tc gridSpan="9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类变量定义</a:t>
                      </a: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先</a:t>
                      </a: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Public-&gt;protected-&gt;private)</a:t>
                      </a:r>
                      <a:endParaRPr lang="zh-CN" sz="12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39321" marR="39321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614541"/>
                  </a:ext>
                </a:extLst>
              </a:tr>
              <a:tr h="183142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名称</a:t>
                      </a:r>
                    </a:p>
                  </a:txBody>
                  <a:tcPr marL="39321" marR="39321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+mj-ea"/>
                          <a:ea typeface="+mj-ea"/>
                        </a:rPr>
                        <a:t>类型</a:t>
                      </a:r>
                    </a:p>
                  </a:txBody>
                  <a:tcPr marL="39321" marR="39321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200">
                        <a:effectLst/>
                        <a:latin typeface="+mj-ea"/>
                        <a:ea typeface="+mj-ea"/>
                      </a:endParaRPr>
                    </a:p>
                  </a:txBody>
                  <a:tcPr marL="39321" marR="39321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+mj-ea"/>
                          <a:ea typeface="+mj-ea"/>
                        </a:rPr>
                        <a:t>描述</a:t>
                      </a:r>
                    </a:p>
                  </a:txBody>
                  <a:tcPr marL="39321" marR="39321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849528"/>
                  </a:ext>
                </a:extLst>
              </a:tr>
              <a:tr h="50045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j-ea"/>
                          <a:ea typeface="+mj-ea"/>
                        </a:rPr>
                        <a:t>PostWriter</a:t>
                      </a:r>
                      <a:endParaRPr lang="zh-CN" sz="12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39321" marR="39321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VARCHAR</a:t>
                      </a:r>
                      <a:endParaRPr lang="zh-CN" sz="1200">
                        <a:effectLst/>
                        <a:latin typeface="+mj-ea"/>
                        <a:ea typeface="+mj-ea"/>
                      </a:endParaRPr>
                    </a:p>
                  </a:txBody>
                  <a:tcPr marL="39321" marR="39321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200">
                        <a:effectLst/>
                        <a:latin typeface="+mj-ea"/>
                        <a:ea typeface="+mj-ea"/>
                      </a:endParaRPr>
                    </a:p>
                  </a:txBody>
                  <a:tcPr marL="39321" marR="39321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+mj-ea"/>
                          <a:ea typeface="+mj-ea"/>
                        </a:rPr>
                        <a:t>帖子作者</a:t>
                      </a:r>
                    </a:p>
                  </a:txBody>
                  <a:tcPr marL="39321" marR="39321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88323"/>
                  </a:ext>
                </a:extLst>
              </a:tr>
              <a:tr h="333637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j-ea"/>
                          <a:ea typeface="+mj-ea"/>
                        </a:rPr>
                        <a:t>PostId</a:t>
                      </a:r>
                      <a:endParaRPr lang="zh-CN" sz="12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39321" marR="39321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String</a:t>
                      </a:r>
                      <a:endParaRPr lang="zh-CN" sz="1200">
                        <a:effectLst/>
                        <a:latin typeface="+mj-ea"/>
                        <a:ea typeface="+mj-ea"/>
                      </a:endParaRPr>
                    </a:p>
                  </a:txBody>
                  <a:tcPr marL="39321" marR="39321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200">
                        <a:effectLst/>
                        <a:latin typeface="+mj-ea"/>
                        <a:ea typeface="+mj-ea"/>
                      </a:endParaRPr>
                    </a:p>
                  </a:txBody>
                  <a:tcPr marL="39321" marR="39321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+mj-ea"/>
                          <a:ea typeface="+mj-ea"/>
                        </a:rPr>
                        <a:t>帖子</a:t>
                      </a: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id</a:t>
                      </a:r>
                      <a:endParaRPr lang="zh-CN" sz="1200">
                        <a:effectLst/>
                        <a:latin typeface="+mj-ea"/>
                        <a:ea typeface="+mj-ea"/>
                      </a:endParaRPr>
                    </a:p>
                  </a:txBody>
                  <a:tcPr marL="39321" marR="39321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216697"/>
                  </a:ext>
                </a:extLst>
              </a:tr>
              <a:tr h="50045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j-ea"/>
                          <a:ea typeface="+mj-ea"/>
                        </a:rPr>
                        <a:t>PostTxt</a:t>
                      </a:r>
                      <a:endParaRPr lang="zh-CN" sz="12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39321" marR="39321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VARCHAR</a:t>
                      </a:r>
                      <a:endParaRPr lang="zh-CN" sz="1200">
                        <a:effectLst/>
                        <a:latin typeface="+mj-ea"/>
                        <a:ea typeface="+mj-ea"/>
                      </a:endParaRPr>
                    </a:p>
                  </a:txBody>
                  <a:tcPr marL="39321" marR="39321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2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39321" marR="39321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帖子内容</a:t>
                      </a:r>
                    </a:p>
                  </a:txBody>
                  <a:tcPr marL="39321" marR="39321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199078"/>
                  </a:ext>
                </a:extLst>
              </a:tr>
              <a:tr h="50045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j-ea"/>
                          <a:ea typeface="+mj-ea"/>
                        </a:rPr>
                        <a:t>PostLable</a:t>
                      </a:r>
                      <a:endParaRPr lang="zh-CN" sz="12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39321" marR="39321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VARCHAR</a:t>
                      </a:r>
                      <a:endParaRPr lang="zh-CN" sz="12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39321" marR="39321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200">
                        <a:effectLst/>
                        <a:latin typeface="+mj-ea"/>
                        <a:ea typeface="+mj-ea"/>
                      </a:endParaRPr>
                    </a:p>
                  </a:txBody>
                  <a:tcPr marL="39321" marR="39321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+mj-ea"/>
                          <a:ea typeface="+mj-ea"/>
                        </a:rPr>
                        <a:t>帖子标签</a:t>
                      </a:r>
                    </a:p>
                  </a:txBody>
                  <a:tcPr marL="39321" marR="39321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795876"/>
                  </a:ext>
                </a:extLst>
              </a:tr>
              <a:tr h="166818">
                <a:tc gridSpan="9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方法</a:t>
                      </a: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先</a:t>
                      </a: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Public-&gt;protected-&gt;private)</a:t>
                      </a:r>
                      <a:endParaRPr lang="zh-CN" sz="12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39321" marR="39321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417055"/>
                  </a:ext>
                </a:extLst>
              </a:tr>
              <a:tr h="33363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+mj-ea"/>
                          <a:ea typeface="+mj-ea"/>
                        </a:rPr>
                        <a:t>名称</a:t>
                      </a:r>
                    </a:p>
                  </a:txBody>
                  <a:tcPr marL="39321" marR="39321" marT="0" marB="0"/>
                </a:tc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+mj-ea"/>
                          <a:ea typeface="+mj-ea"/>
                        </a:rPr>
                        <a:t>参数</a:t>
                      </a:r>
                    </a:p>
                  </a:txBody>
                  <a:tcPr marL="39321" marR="39321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2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39321" marR="39321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2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39321" marR="39321" marT="0" marB="0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返回值</a:t>
                      </a:r>
                    </a:p>
                  </a:txBody>
                  <a:tcPr marL="39321" marR="39321" marT="0" marB="0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2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39321" marR="3932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简单描述</a:t>
                      </a:r>
                    </a:p>
                  </a:txBody>
                  <a:tcPr marL="39321" marR="39321" marT="0" marB="0"/>
                </a:tc>
                <a:extLst>
                  <a:ext uri="{0D108BD9-81ED-4DB2-BD59-A6C34878D82A}">
                    <a16:rowId xmlns:a16="http://schemas.microsoft.com/office/drawing/2014/main" val="2488922994"/>
                  </a:ext>
                </a:extLst>
              </a:tr>
              <a:tr h="50045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replPostWriter</a:t>
                      </a:r>
                      <a:endParaRPr lang="zh-CN" sz="1200">
                        <a:effectLst/>
                        <a:latin typeface="+mj-ea"/>
                        <a:ea typeface="+mj-ea"/>
                      </a:endParaRPr>
                    </a:p>
                  </a:txBody>
                  <a:tcPr marL="39321" marR="39321" marT="0" marB="0"/>
                </a:tc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User.name</a:t>
                      </a:r>
                      <a:endParaRPr lang="zh-CN" sz="1200">
                        <a:effectLst/>
                        <a:latin typeface="+mj-ea"/>
                        <a:ea typeface="+mj-ea"/>
                      </a:endParaRPr>
                    </a:p>
                  </a:txBody>
                  <a:tcPr marL="39321" marR="39321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200">
                        <a:effectLst/>
                        <a:latin typeface="+mj-ea"/>
                        <a:ea typeface="+mj-ea"/>
                      </a:endParaRPr>
                    </a:p>
                  </a:txBody>
                  <a:tcPr marL="39321" marR="39321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2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39321" marR="39321" marT="0" marB="0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Null</a:t>
                      </a:r>
                      <a:endParaRPr lang="zh-CN" sz="1200">
                        <a:effectLst/>
                        <a:latin typeface="+mj-ea"/>
                        <a:ea typeface="+mj-ea"/>
                      </a:endParaRPr>
                    </a:p>
                  </a:txBody>
                  <a:tcPr marL="39321" marR="39321" marT="0" marB="0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2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39321" marR="3932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修改帖子作者</a:t>
                      </a:r>
                    </a:p>
                  </a:txBody>
                  <a:tcPr marL="39321" marR="39321" marT="0" marB="0"/>
                </a:tc>
                <a:extLst>
                  <a:ext uri="{0D108BD9-81ED-4DB2-BD59-A6C34878D82A}">
                    <a16:rowId xmlns:a16="http://schemas.microsoft.com/office/drawing/2014/main" val="3483835690"/>
                  </a:ext>
                </a:extLst>
              </a:tr>
              <a:tr h="3032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CorrPostTxt</a:t>
                      </a:r>
                      <a:endParaRPr lang="zh-CN" sz="1200">
                        <a:effectLst/>
                        <a:latin typeface="+mj-ea"/>
                        <a:ea typeface="+mj-ea"/>
                      </a:endParaRPr>
                    </a:p>
                  </a:txBody>
                  <a:tcPr marL="39321" marR="39321" marT="0" marB="0"/>
                </a:tc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 </a:t>
                      </a:r>
                      <a:endParaRPr lang="zh-CN" sz="1200">
                        <a:effectLst/>
                        <a:latin typeface="+mj-ea"/>
                        <a:ea typeface="+mj-ea"/>
                      </a:endParaRPr>
                    </a:p>
                  </a:txBody>
                  <a:tcPr marL="39321" marR="39321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200">
                        <a:effectLst/>
                        <a:latin typeface="+mj-ea"/>
                        <a:ea typeface="+mj-ea"/>
                      </a:endParaRPr>
                    </a:p>
                  </a:txBody>
                  <a:tcPr marL="39321" marR="39321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2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39321" marR="39321" marT="0" marB="0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Null</a:t>
                      </a:r>
                      <a:endParaRPr lang="zh-CN" sz="1200">
                        <a:effectLst/>
                        <a:latin typeface="+mj-ea"/>
                        <a:ea typeface="+mj-ea"/>
                      </a:endParaRPr>
                    </a:p>
                  </a:txBody>
                  <a:tcPr marL="39321" marR="39321" marT="0" marB="0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2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39321" marR="3932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修改帖子内容</a:t>
                      </a:r>
                    </a:p>
                  </a:txBody>
                  <a:tcPr marL="39321" marR="39321" marT="0" marB="0"/>
                </a:tc>
                <a:extLst>
                  <a:ext uri="{0D108BD9-81ED-4DB2-BD59-A6C34878D82A}">
                    <a16:rowId xmlns:a16="http://schemas.microsoft.com/office/drawing/2014/main" val="3165086482"/>
                  </a:ext>
                </a:extLst>
              </a:tr>
              <a:tr h="36628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  <a:latin typeface="+mj-ea"/>
                          <a:ea typeface="+mj-ea"/>
                        </a:rPr>
                        <a:t>CorrPostLable</a:t>
                      </a:r>
                      <a:endParaRPr lang="zh-CN" sz="12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39321" marR="39321" marT="0" marB="0"/>
                </a:tc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Post.lable</a:t>
                      </a:r>
                      <a:endParaRPr lang="zh-CN" sz="1200">
                        <a:effectLst/>
                        <a:latin typeface="+mj-ea"/>
                        <a:ea typeface="+mj-ea"/>
                      </a:endParaRPr>
                    </a:p>
                  </a:txBody>
                  <a:tcPr marL="39321" marR="39321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200">
                        <a:effectLst/>
                        <a:latin typeface="+mj-ea"/>
                        <a:ea typeface="+mj-ea"/>
                      </a:endParaRPr>
                    </a:p>
                  </a:txBody>
                  <a:tcPr marL="39321" marR="39321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2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39321" marR="39321" marT="0" marB="0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Null</a:t>
                      </a:r>
                      <a:endParaRPr lang="zh-CN" sz="1200">
                        <a:effectLst/>
                        <a:latin typeface="+mj-ea"/>
                        <a:ea typeface="+mj-ea"/>
                      </a:endParaRPr>
                    </a:p>
                  </a:txBody>
                  <a:tcPr marL="39321" marR="39321" marT="0" marB="0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2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39321" marR="3932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修改帖子标签</a:t>
                      </a:r>
                    </a:p>
                  </a:txBody>
                  <a:tcPr marL="39321" marR="39321" marT="0" marB="0"/>
                </a:tc>
                <a:extLst>
                  <a:ext uri="{0D108BD9-81ED-4DB2-BD59-A6C34878D82A}">
                    <a16:rowId xmlns:a16="http://schemas.microsoft.com/office/drawing/2014/main" val="3658736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194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195486"/>
            <a:ext cx="8291513" cy="523875"/>
          </a:xfrm>
        </p:spPr>
        <p:txBody>
          <a:bodyPr>
            <a:normAutofit/>
          </a:bodyPr>
          <a:lstStyle/>
          <a:p>
            <a:r>
              <a:rPr lang="zh-CN" altLang="en-US" sz="2000" dirty="0" smtClean="0"/>
              <a:t>业务层类图</a:t>
            </a:r>
            <a:endParaRPr lang="zh-CN" altLang="en-US" sz="20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987574"/>
            <a:ext cx="6813785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394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9552" y="483518"/>
            <a:ext cx="2016224" cy="52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功能模块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331640" y="1347614"/>
            <a:ext cx="936104" cy="20882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</a:pPr>
            <a:endParaRPr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916471"/>
            <a:ext cx="5760640" cy="430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478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267494"/>
            <a:ext cx="8291513" cy="523875"/>
          </a:xfrm>
        </p:spPr>
        <p:txBody>
          <a:bodyPr>
            <a:normAutofit/>
          </a:bodyPr>
          <a:lstStyle/>
          <a:p>
            <a:r>
              <a:rPr lang="zh-CN" altLang="en-US" sz="2000" dirty="0" smtClean="0"/>
              <a:t>业务层类详细设计</a:t>
            </a:r>
            <a:endParaRPr lang="zh-CN" altLang="en-US" sz="20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738819"/>
              </p:ext>
            </p:extLst>
          </p:nvPr>
        </p:nvGraphicFramePr>
        <p:xfrm>
          <a:off x="1187624" y="910144"/>
          <a:ext cx="7128791" cy="42279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90863">
                  <a:extLst>
                    <a:ext uri="{9D8B030D-6E8A-4147-A177-3AD203B41FA5}">
                      <a16:colId xmlns:a16="http://schemas.microsoft.com/office/drawing/2014/main" val="162184434"/>
                    </a:ext>
                  </a:extLst>
                </a:gridCol>
                <a:gridCol w="148956">
                  <a:extLst>
                    <a:ext uri="{9D8B030D-6E8A-4147-A177-3AD203B41FA5}">
                      <a16:colId xmlns:a16="http://schemas.microsoft.com/office/drawing/2014/main" val="3834798848"/>
                    </a:ext>
                  </a:extLst>
                </a:gridCol>
                <a:gridCol w="148956">
                  <a:extLst>
                    <a:ext uri="{9D8B030D-6E8A-4147-A177-3AD203B41FA5}">
                      <a16:colId xmlns:a16="http://schemas.microsoft.com/office/drawing/2014/main" val="742413619"/>
                    </a:ext>
                  </a:extLst>
                </a:gridCol>
                <a:gridCol w="148956">
                  <a:extLst>
                    <a:ext uri="{9D8B030D-6E8A-4147-A177-3AD203B41FA5}">
                      <a16:colId xmlns:a16="http://schemas.microsoft.com/office/drawing/2014/main" val="2884519735"/>
                    </a:ext>
                  </a:extLst>
                </a:gridCol>
                <a:gridCol w="148956">
                  <a:extLst>
                    <a:ext uri="{9D8B030D-6E8A-4147-A177-3AD203B41FA5}">
                      <a16:colId xmlns:a16="http://schemas.microsoft.com/office/drawing/2014/main" val="2014286633"/>
                    </a:ext>
                  </a:extLst>
                </a:gridCol>
                <a:gridCol w="1585183">
                  <a:extLst>
                    <a:ext uri="{9D8B030D-6E8A-4147-A177-3AD203B41FA5}">
                      <a16:colId xmlns:a16="http://schemas.microsoft.com/office/drawing/2014/main" val="379308452"/>
                    </a:ext>
                  </a:extLst>
                </a:gridCol>
                <a:gridCol w="148956">
                  <a:extLst>
                    <a:ext uri="{9D8B030D-6E8A-4147-A177-3AD203B41FA5}">
                      <a16:colId xmlns:a16="http://schemas.microsoft.com/office/drawing/2014/main" val="3550968065"/>
                    </a:ext>
                  </a:extLst>
                </a:gridCol>
                <a:gridCol w="148956">
                  <a:extLst>
                    <a:ext uri="{9D8B030D-6E8A-4147-A177-3AD203B41FA5}">
                      <a16:colId xmlns:a16="http://schemas.microsoft.com/office/drawing/2014/main" val="1840971246"/>
                    </a:ext>
                  </a:extLst>
                </a:gridCol>
                <a:gridCol w="2959009">
                  <a:extLst>
                    <a:ext uri="{9D8B030D-6E8A-4147-A177-3AD203B41FA5}">
                      <a16:colId xmlns:a16="http://schemas.microsoft.com/office/drawing/2014/main" val="2929959704"/>
                    </a:ext>
                  </a:extLst>
                </a:gridCol>
              </a:tblGrid>
              <a:tr h="281862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类名称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File</a:t>
                      </a:r>
                      <a:endParaRPr lang="zh-CN" sz="120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+mj-ea"/>
                          <a:ea typeface="+mj-ea"/>
                        </a:rPr>
                        <a:t>所属包名称</a:t>
                      </a: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Chat</a:t>
                      </a:r>
                      <a:endParaRPr lang="zh-CN" sz="120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139274"/>
                  </a:ext>
                </a:extLst>
              </a:tr>
              <a:tr h="281862">
                <a:tc gridSpan="9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类静态变量定义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995079"/>
                  </a:ext>
                </a:extLst>
              </a:tr>
              <a:tr h="281862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名称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+mj-ea"/>
                          <a:ea typeface="+mj-ea"/>
                        </a:rPr>
                        <a:t>类型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+mj-ea"/>
                          <a:ea typeface="+mj-ea"/>
                        </a:rPr>
                        <a:t>描述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465084"/>
                  </a:ext>
                </a:extLst>
              </a:tr>
              <a:tr h="281862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 </a:t>
                      </a:r>
                      <a:endParaRPr lang="zh-CN" sz="12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 </a:t>
                      </a:r>
                      <a:endParaRPr lang="zh-CN" sz="120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 </a:t>
                      </a:r>
                      <a:endParaRPr lang="zh-CN" sz="120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593052"/>
                  </a:ext>
                </a:extLst>
              </a:tr>
              <a:tr h="281862">
                <a:tc gridSpan="9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类变量定义</a:t>
                      </a: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先</a:t>
                      </a: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Public-&gt;protected-&gt;private)</a:t>
                      </a:r>
                      <a:endParaRPr lang="zh-CN" sz="12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00224"/>
                  </a:ext>
                </a:extLst>
              </a:tr>
              <a:tr h="281862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+mj-ea"/>
                          <a:ea typeface="+mj-ea"/>
                        </a:rPr>
                        <a:t>名称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类型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+mj-ea"/>
                          <a:ea typeface="+mj-ea"/>
                        </a:rPr>
                        <a:t>描述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27025"/>
                  </a:ext>
                </a:extLst>
              </a:tr>
              <a:tr h="281862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Ftype</a:t>
                      </a:r>
                      <a:endParaRPr lang="zh-CN" sz="120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VARCHAR</a:t>
                      </a:r>
                      <a:endParaRPr lang="zh-CN" sz="12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+mj-ea"/>
                          <a:ea typeface="+mj-ea"/>
                        </a:rPr>
                        <a:t>文件夹类型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62081"/>
                  </a:ext>
                </a:extLst>
              </a:tr>
              <a:tr h="281862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Fsize</a:t>
                      </a:r>
                      <a:endParaRPr lang="zh-CN" sz="120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INTEGER</a:t>
                      </a:r>
                      <a:endParaRPr lang="zh-CN" sz="12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+mj-ea"/>
                          <a:ea typeface="+mj-ea"/>
                        </a:rPr>
                        <a:t>文件夹大小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662375"/>
                  </a:ext>
                </a:extLst>
              </a:tr>
              <a:tr h="281862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FSenderId</a:t>
                      </a:r>
                      <a:endParaRPr lang="zh-CN" sz="120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VARCHAR</a:t>
                      </a:r>
                      <a:endParaRPr lang="zh-CN" sz="12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文件夹发送人</a:t>
                      </a: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id</a:t>
                      </a:r>
                      <a:endParaRPr lang="zh-CN" sz="12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173607"/>
                  </a:ext>
                </a:extLst>
              </a:tr>
              <a:tr h="281862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FreciverId</a:t>
                      </a:r>
                      <a:endParaRPr lang="zh-CN" sz="120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VARCHAR</a:t>
                      </a:r>
                      <a:endParaRPr lang="zh-CN" sz="120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文件夹接收人</a:t>
                      </a: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id</a:t>
                      </a:r>
                      <a:endParaRPr lang="zh-CN" sz="12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98889"/>
                  </a:ext>
                </a:extLst>
              </a:tr>
              <a:tr h="281862">
                <a:tc gridSpan="9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方法</a:t>
                      </a: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先</a:t>
                      </a: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Public-&gt;protected-&gt;private)</a:t>
                      </a:r>
                      <a:endParaRPr lang="zh-CN" sz="12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950597"/>
                  </a:ext>
                </a:extLst>
              </a:tr>
              <a:tr h="5637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+mj-ea"/>
                          <a:ea typeface="+mj-ea"/>
                        </a:rPr>
                        <a:t>名称</a:t>
                      </a: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+mj-ea"/>
                          <a:ea typeface="+mj-ea"/>
                        </a:rPr>
                        <a:t>参数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+mj-ea"/>
                          <a:ea typeface="+mj-ea"/>
                        </a:rPr>
                        <a:t>返回值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简单描述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72736199"/>
                  </a:ext>
                </a:extLst>
              </a:tr>
              <a:tr h="2818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Uploader</a:t>
                      </a:r>
                      <a:endParaRPr lang="zh-CN" sz="120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File</a:t>
                      </a:r>
                      <a:endParaRPr lang="zh-CN" sz="120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Null</a:t>
                      </a:r>
                      <a:endParaRPr lang="zh-CN" sz="120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上传文件夹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1674535"/>
                  </a:ext>
                </a:extLst>
              </a:tr>
              <a:tr h="2818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Downloader</a:t>
                      </a:r>
                      <a:endParaRPr lang="zh-CN" sz="120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File</a:t>
                      </a:r>
                      <a:endParaRPr lang="zh-CN" sz="120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Null</a:t>
                      </a:r>
                      <a:endParaRPr lang="zh-CN" sz="120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下载文件夹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979768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036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/>
              <a:t>业务层类详细设计</a:t>
            </a:r>
            <a:endParaRPr lang="zh-CN" altLang="en-US" sz="20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306618"/>
              </p:ext>
            </p:extLst>
          </p:nvPr>
        </p:nvGraphicFramePr>
        <p:xfrm>
          <a:off x="1115617" y="771547"/>
          <a:ext cx="7352877" cy="42484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6183">
                  <a:extLst>
                    <a:ext uri="{9D8B030D-6E8A-4147-A177-3AD203B41FA5}">
                      <a16:colId xmlns:a16="http://schemas.microsoft.com/office/drawing/2014/main" val="665502042"/>
                    </a:ext>
                  </a:extLst>
                </a:gridCol>
                <a:gridCol w="93980">
                  <a:extLst>
                    <a:ext uri="{9D8B030D-6E8A-4147-A177-3AD203B41FA5}">
                      <a16:colId xmlns:a16="http://schemas.microsoft.com/office/drawing/2014/main" val="8768474"/>
                    </a:ext>
                  </a:extLst>
                </a:gridCol>
                <a:gridCol w="306940">
                  <a:extLst>
                    <a:ext uri="{9D8B030D-6E8A-4147-A177-3AD203B41FA5}">
                      <a16:colId xmlns:a16="http://schemas.microsoft.com/office/drawing/2014/main" val="1679558684"/>
                    </a:ext>
                  </a:extLst>
                </a:gridCol>
                <a:gridCol w="153470">
                  <a:extLst>
                    <a:ext uri="{9D8B030D-6E8A-4147-A177-3AD203B41FA5}">
                      <a16:colId xmlns:a16="http://schemas.microsoft.com/office/drawing/2014/main" val="1832096036"/>
                    </a:ext>
                  </a:extLst>
                </a:gridCol>
                <a:gridCol w="317769">
                  <a:extLst>
                    <a:ext uri="{9D8B030D-6E8A-4147-A177-3AD203B41FA5}">
                      <a16:colId xmlns:a16="http://schemas.microsoft.com/office/drawing/2014/main" val="3667464856"/>
                    </a:ext>
                  </a:extLst>
                </a:gridCol>
                <a:gridCol w="1468920">
                  <a:extLst>
                    <a:ext uri="{9D8B030D-6E8A-4147-A177-3AD203B41FA5}">
                      <a16:colId xmlns:a16="http://schemas.microsoft.com/office/drawing/2014/main" val="3641061586"/>
                    </a:ext>
                  </a:extLst>
                </a:gridCol>
                <a:gridCol w="153470">
                  <a:extLst>
                    <a:ext uri="{9D8B030D-6E8A-4147-A177-3AD203B41FA5}">
                      <a16:colId xmlns:a16="http://schemas.microsoft.com/office/drawing/2014/main" val="2587534315"/>
                    </a:ext>
                  </a:extLst>
                </a:gridCol>
                <a:gridCol w="153470">
                  <a:extLst>
                    <a:ext uri="{9D8B030D-6E8A-4147-A177-3AD203B41FA5}">
                      <a16:colId xmlns:a16="http://schemas.microsoft.com/office/drawing/2014/main" val="2070637943"/>
                    </a:ext>
                  </a:extLst>
                </a:gridCol>
                <a:gridCol w="3048675">
                  <a:extLst>
                    <a:ext uri="{9D8B030D-6E8A-4147-A177-3AD203B41FA5}">
                      <a16:colId xmlns:a16="http://schemas.microsoft.com/office/drawing/2014/main" val="3446439737"/>
                    </a:ext>
                  </a:extLst>
                </a:gridCol>
              </a:tblGrid>
              <a:tr h="6069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类名称</a:t>
                      </a: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Message</a:t>
                      </a:r>
                      <a:endParaRPr lang="zh-CN" sz="120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+mj-ea"/>
                          <a:ea typeface="+mj-ea"/>
                        </a:rPr>
                        <a:t>所属包名称</a:t>
                      </a: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Chat</a:t>
                      </a:r>
                      <a:endParaRPr lang="zh-CN" sz="120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227281"/>
                  </a:ext>
                </a:extLst>
              </a:tr>
              <a:tr h="202308">
                <a:tc gridSpan="9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+mj-ea"/>
                          <a:ea typeface="+mj-ea"/>
                        </a:rPr>
                        <a:t>类静态变量定义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055495"/>
                  </a:ext>
                </a:extLst>
              </a:tr>
              <a:tr h="202308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名称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+mj-ea"/>
                          <a:ea typeface="+mj-ea"/>
                        </a:rPr>
                        <a:t>类型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+mj-ea"/>
                          <a:ea typeface="+mj-ea"/>
                        </a:rPr>
                        <a:t>描述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22070"/>
                  </a:ext>
                </a:extLst>
              </a:tr>
              <a:tr h="202308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 </a:t>
                      </a:r>
                      <a:endParaRPr lang="zh-CN" sz="12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 </a:t>
                      </a:r>
                      <a:endParaRPr lang="zh-CN" sz="120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 </a:t>
                      </a:r>
                      <a:endParaRPr lang="zh-CN" sz="120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414463"/>
                  </a:ext>
                </a:extLst>
              </a:tr>
              <a:tr h="202308">
                <a:tc gridSpan="9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类变量定义</a:t>
                      </a: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先</a:t>
                      </a: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Public-&gt;protected-&gt;private)</a:t>
                      </a:r>
                      <a:endParaRPr lang="zh-CN" sz="12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840800"/>
                  </a:ext>
                </a:extLst>
              </a:tr>
              <a:tr h="202308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+mj-ea"/>
                          <a:ea typeface="+mj-ea"/>
                        </a:rPr>
                        <a:t>名称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类型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+mj-ea"/>
                          <a:ea typeface="+mj-ea"/>
                        </a:rPr>
                        <a:t>描述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231931"/>
                  </a:ext>
                </a:extLst>
              </a:tr>
              <a:tr h="202308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Messtxt</a:t>
                      </a:r>
                      <a:endParaRPr lang="zh-CN" sz="120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String</a:t>
                      </a:r>
                      <a:endParaRPr lang="zh-CN" sz="12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+mj-ea"/>
                          <a:ea typeface="+mj-ea"/>
                        </a:rPr>
                        <a:t>消息内容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619851"/>
                  </a:ext>
                </a:extLst>
              </a:tr>
              <a:tr h="202308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MessSender</a:t>
                      </a:r>
                      <a:endParaRPr lang="zh-CN" sz="120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INTEGER</a:t>
                      </a:r>
                      <a:endParaRPr lang="zh-CN" sz="12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+mj-ea"/>
                          <a:ea typeface="+mj-ea"/>
                        </a:rPr>
                        <a:t>发送者</a:t>
                      </a: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id</a:t>
                      </a:r>
                      <a:endParaRPr lang="zh-CN" sz="120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489369"/>
                  </a:ext>
                </a:extLst>
              </a:tr>
              <a:tr h="202308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MessRciver</a:t>
                      </a:r>
                      <a:endParaRPr lang="zh-CN" sz="120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INTEGER</a:t>
                      </a:r>
                      <a:endParaRPr lang="zh-CN" sz="12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+mj-ea"/>
                          <a:ea typeface="+mj-ea"/>
                        </a:rPr>
                        <a:t>接收者</a:t>
                      </a: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id</a:t>
                      </a:r>
                      <a:endParaRPr lang="zh-CN" sz="120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603881"/>
                  </a:ext>
                </a:extLst>
              </a:tr>
              <a:tr h="202308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MessType</a:t>
                      </a:r>
                      <a:endParaRPr lang="zh-CN" sz="120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VARCHAR</a:t>
                      </a:r>
                      <a:endParaRPr lang="zh-CN" sz="12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+mj-ea"/>
                          <a:ea typeface="+mj-ea"/>
                        </a:rPr>
                        <a:t>消息类型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2319854"/>
                  </a:ext>
                </a:extLst>
              </a:tr>
              <a:tr h="202308">
                <a:tc gridSpan="9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方法</a:t>
                      </a: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先</a:t>
                      </a: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Public-&gt;protected-&gt;private)</a:t>
                      </a:r>
                      <a:endParaRPr lang="zh-CN" sz="12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997622"/>
                  </a:ext>
                </a:extLst>
              </a:tr>
              <a:tr h="404617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+mj-ea"/>
                          <a:ea typeface="+mj-ea"/>
                        </a:rPr>
                        <a:t>名称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+mj-ea"/>
                          <a:ea typeface="+mj-ea"/>
                        </a:rPr>
                        <a:t>参数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返回值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+mj-ea"/>
                          <a:ea typeface="+mj-ea"/>
                        </a:rPr>
                        <a:t>简单描述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5120406"/>
                  </a:ext>
                </a:extLst>
              </a:tr>
              <a:tr h="60692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addTxt</a:t>
                      </a:r>
                      <a:endParaRPr lang="zh-CN" sz="120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Messtxt</a:t>
                      </a:r>
                      <a:endParaRPr lang="zh-CN" sz="120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Null</a:t>
                      </a:r>
                      <a:endParaRPr lang="zh-CN" sz="12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添加消息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7775823"/>
                  </a:ext>
                </a:extLst>
              </a:tr>
              <a:tr h="60692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DelTxt</a:t>
                      </a:r>
                      <a:endParaRPr lang="zh-CN" sz="120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Messtxt</a:t>
                      </a:r>
                      <a:endParaRPr lang="zh-CN" sz="120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Null</a:t>
                      </a:r>
                      <a:endParaRPr lang="zh-CN" sz="120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删除消息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40389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99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195486"/>
            <a:ext cx="8291513" cy="523875"/>
          </a:xfrm>
        </p:spPr>
        <p:txBody>
          <a:bodyPr>
            <a:normAutofit/>
          </a:bodyPr>
          <a:lstStyle/>
          <a:p>
            <a:r>
              <a:rPr lang="zh-CN" altLang="en-US" sz="2000" dirty="0" smtClean="0"/>
              <a:t>表示层解决方案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467544" y="904801"/>
            <a:ext cx="1944216" cy="370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ea typeface="微软雅黑" panose="020B0503020204020204" pitchFamily="34" charset="-122"/>
              </a:rPr>
              <a:t>在线</a:t>
            </a:r>
            <a:r>
              <a:rPr lang="zh-CN" altLang="en-US" sz="1400" dirty="0">
                <a:ea typeface="微软雅黑" panose="020B0503020204020204" pitchFamily="34" charset="-122"/>
              </a:rPr>
              <a:t>交流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页面流程图</a:t>
            </a:r>
          </a:p>
        </p:txBody>
      </p:sp>
      <p:pic>
        <p:nvPicPr>
          <p:cNvPr id="14338" name="Picture 2" descr="在线交流页面流程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48" y="1563638"/>
            <a:ext cx="7679736" cy="2890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439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195486"/>
            <a:ext cx="8291513" cy="523875"/>
          </a:xfrm>
        </p:spPr>
        <p:txBody>
          <a:bodyPr>
            <a:normAutofit/>
          </a:bodyPr>
          <a:lstStyle/>
          <a:p>
            <a:r>
              <a:rPr lang="zh-CN" altLang="en-US" sz="2000" dirty="0" smtClean="0"/>
              <a:t>表示层解决方案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467544" y="904801"/>
            <a:ext cx="1584176" cy="34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论坛页面流程图</a:t>
            </a:r>
          </a:p>
        </p:txBody>
      </p:sp>
      <p:pic>
        <p:nvPicPr>
          <p:cNvPr id="12290" name="Picture 2" descr="论坛页面流程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63" y="1563638"/>
            <a:ext cx="6540077" cy="2479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831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195486"/>
            <a:ext cx="8291513" cy="523875"/>
          </a:xfrm>
        </p:spPr>
        <p:txBody>
          <a:bodyPr>
            <a:normAutofit/>
          </a:bodyPr>
          <a:lstStyle/>
          <a:p>
            <a:r>
              <a:rPr lang="zh-CN" altLang="en-US" sz="2000" dirty="0" smtClean="0"/>
              <a:t>表示层解决方案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467544" y="904801"/>
            <a:ext cx="1584176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ea typeface="微软雅黑" panose="020B0503020204020204" pitchFamily="34" charset="-122"/>
              </a:rPr>
              <a:t>论坛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视图设计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577246"/>
              </p:ext>
            </p:extLst>
          </p:nvPr>
        </p:nvGraphicFramePr>
        <p:xfrm>
          <a:off x="1403650" y="1277211"/>
          <a:ext cx="6624735" cy="38662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7765">
                  <a:extLst>
                    <a:ext uri="{9D8B030D-6E8A-4147-A177-3AD203B41FA5}">
                      <a16:colId xmlns:a16="http://schemas.microsoft.com/office/drawing/2014/main" val="3436421686"/>
                    </a:ext>
                  </a:extLst>
                </a:gridCol>
                <a:gridCol w="129229">
                  <a:extLst>
                    <a:ext uri="{9D8B030D-6E8A-4147-A177-3AD203B41FA5}">
                      <a16:colId xmlns:a16="http://schemas.microsoft.com/office/drawing/2014/main" val="1522498266"/>
                    </a:ext>
                  </a:extLst>
                </a:gridCol>
                <a:gridCol w="339148">
                  <a:extLst>
                    <a:ext uri="{9D8B030D-6E8A-4147-A177-3AD203B41FA5}">
                      <a16:colId xmlns:a16="http://schemas.microsoft.com/office/drawing/2014/main" val="2532117921"/>
                    </a:ext>
                  </a:extLst>
                </a:gridCol>
                <a:gridCol w="1990467">
                  <a:extLst>
                    <a:ext uri="{9D8B030D-6E8A-4147-A177-3AD203B41FA5}">
                      <a16:colId xmlns:a16="http://schemas.microsoft.com/office/drawing/2014/main" val="1107897925"/>
                    </a:ext>
                  </a:extLst>
                </a:gridCol>
                <a:gridCol w="129229">
                  <a:extLst>
                    <a:ext uri="{9D8B030D-6E8A-4147-A177-3AD203B41FA5}">
                      <a16:colId xmlns:a16="http://schemas.microsoft.com/office/drawing/2014/main" val="1413691006"/>
                    </a:ext>
                  </a:extLst>
                </a:gridCol>
                <a:gridCol w="1008511">
                  <a:extLst>
                    <a:ext uri="{9D8B030D-6E8A-4147-A177-3AD203B41FA5}">
                      <a16:colId xmlns:a16="http://schemas.microsoft.com/office/drawing/2014/main" val="4032029598"/>
                    </a:ext>
                  </a:extLst>
                </a:gridCol>
                <a:gridCol w="2200386">
                  <a:extLst>
                    <a:ext uri="{9D8B030D-6E8A-4147-A177-3AD203B41FA5}">
                      <a16:colId xmlns:a16="http://schemas.microsoft.com/office/drawing/2014/main" val="34620891"/>
                    </a:ext>
                  </a:extLst>
                </a:gridCol>
              </a:tblGrid>
              <a:tr h="257753">
                <a:tc gridSpan="7"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JSP</a:t>
                      </a: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页面说明</a:t>
                      </a:r>
                      <a:endParaRPr lang="zh-CN" sz="12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616136"/>
                  </a:ext>
                </a:extLst>
              </a:tr>
              <a:tr h="257753">
                <a:tc gridSpan="2"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页面名称</a:t>
                      </a:r>
                      <a:endParaRPr lang="zh-CN" sz="1200" b="1" dirty="0">
                        <a:solidFill>
                          <a:srgbClr val="FFFFFF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com.zxks.bao.Sevlet.PostMangeServlet</a:t>
                      </a:r>
                      <a:endParaRPr lang="zh-CN" sz="12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583431"/>
                  </a:ext>
                </a:extLst>
              </a:tr>
              <a:tr h="257753">
                <a:tc gridSpan="2"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功能简述</a:t>
                      </a:r>
                      <a:endParaRPr lang="zh-CN" sz="1200" b="1" dirty="0">
                        <a:solidFill>
                          <a:srgbClr val="FFFFFF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200">
                          <a:effectLst/>
                          <a:latin typeface="+mj-ea"/>
                          <a:ea typeface="+mj-ea"/>
                        </a:rPr>
                        <a:t>论坛帖子管理</a:t>
                      </a:r>
                      <a:endParaRPr lang="zh-CN" sz="12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727445"/>
                  </a:ext>
                </a:extLst>
              </a:tr>
              <a:tr h="257753">
                <a:tc gridSpan="2"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进入的</a:t>
                      </a: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URL</a:t>
                      </a:r>
                      <a:endParaRPr lang="zh-CN" sz="1200" b="1" dirty="0">
                        <a:solidFill>
                          <a:srgbClr val="FFFFFF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/zxks/bao/PostMange.jsp</a:t>
                      </a:r>
                      <a:endParaRPr lang="zh-CN" sz="12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200">
                          <a:effectLst/>
                          <a:latin typeface="+mj-ea"/>
                          <a:ea typeface="+mj-ea"/>
                        </a:rPr>
                        <a:t>进入方式</a:t>
                      </a:r>
                      <a:endParaRPr lang="zh-CN" sz="1200" b="1">
                        <a:solidFill>
                          <a:srgbClr val="FFFFFF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Forward</a:t>
                      </a:r>
                      <a:endParaRPr lang="zh-CN" sz="12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98694008"/>
                  </a:ext>
                </a:extLst>
              </a:tr>
              <a:tr h="257753">
                <a:tc gridSpan="7"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数据来源定义</a:t>
                      </a:r>
                      <a:endParaRPr lang="zh-CN" sz="1200" b="1" dirty="0">
                        <a:solidFill>
                          <a:srgbClr val="FFFFFF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437486"/>
                  </a:ext>
                </a:extLst>
              </a:tr>
              <a:tr h="1031009"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200">
                          <a:effectLst/>
                          <a:latin typeface="+mj-ea"/>
                          <a:ea typeface="+mj-ea"/>
                        </a:rPr>
                        <a:t>编号</a:t>
                      </a:r>
                      <a:endParaRPr lang="zh-CN" sz="1200" b="1">
                        <a:solidFill>
                          <a:srgbClr val="FFFFFF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200">
                          <a:effectLst/>
                          <a:latin typeface="+mj-ea"/>
                          <a:ea typeface="+mj-ea"/>
                        </a:rPr>
                        <a:t>参数名称</a:t>
                      </a:r>
                      <a:endParaRPr lang="zh-CN" sz="1200" b="1">
                        <a:solidFill>
                          <a:srgbClr val="FFFFFF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来源</a:t>
                      </a:r>
                      <a:endParaRPr lang="zh-CN" sz="1200" b="1" dirty="0">
                        <a:solidFill>
                          <a:srgbClr val="FFFFFF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200">
                          <a:effectLst/>
                          <a:latin typeface="+mj-ea"/>
                          <a:ea typeface="+mj-ea"/>
                        </a:rPr>
                        <a:t>说明</a:t>
                      </a:r>
                      <a:endParaRPr lang="zh-CN" sz="1200" b="1">
                        <a:solidFill>
                          <a:srgbClr val="FFFFFF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649940"/>
                  </a:ext>
                </a:extLst>
              </a:tr>
              <a:tr h="1031009"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2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Post</a:t>
                      </a:r>
                      <a:endParaRPr lang="zh-CN" sz="12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dirty="0" err="1">
                          <a:effectLst/>
                          <a:latin typeface="+mj-ea"/>
                          <a:ea typeface="+mj-ea"/>
                        </a:rPr>
                        <a:t>Ptdatebase</a:t>
                      </a:r>
                      <a:endParaRPr lang="zh-CN" sz="12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200">
                          <a:effectLst/>
                          <a:latin typeface="+mj-ea"/>
                          <a:ea typeface="+mj-ea"/>
                        </a:rPr>
                        <a:t>帖子的信息</a:t>
                      </a:r>
                      <a:endParaRPr lang="zh-CN" sz="12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6037187"/>
                  </a:ext>
                </a:extLst>
              </a:tr>
              <a:tr h="257753">
                <a:tc gridSpan="7"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页面外观</a:t>
                      </a:r>
                      <a:endParaRPr lang="zh-CN" sz="1200" b="1" dirty="0">
                        <a:solidFill>
                          <a:srgbClr val="FFFFFF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28620"/>
                  </a:ext>
                </a:extLst>
              </a:tr>
              <a:tr h="257753">
                <a:tc gridSpan="7"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 </a:t>
                      </a:r>
                      <a:endParaRPr lang="zh-CN" sz="12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8730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854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195486"/>
            <a:ext cx="8291513" cy="523875"/>
          </a:xfrm>
        </p:spPr>
        <p:txBody>
          <a:bodyPr>
            <a:normAutofit/>
          </a:bodyPr>
          <a:lstStyle/>
          <a:p>
            <a:r>
              <a:rPr lang="zh-CN" altLang="en-US" sz="2000" dirty="0" smtClean="0"/>
              <a:t>表示层解决方案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467544" y="904801"/>
            <a:ext cx="1584176" cy="34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论坛控制器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708477"/>
              </p:ext>
            </p:extLst>
          </p:nvPr>
        </p:nvGraphicFramePr>
        <p:xfrm>
          <a:off x="2411760" y="48965"/>
          <a:ext cx="6624735" cy="50049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0183">
                  <a:extLst>
                    <a:ext uri="{9D8B030D-6E8A-4147-A177-3AD203B41FA5}">
                      <a16:colId xmlns:a16="http://schemas.microsoft.com/office/drawing/2014/main" val="1319858496"/>
                    </a:ext>
                  </a:extLst>
                </a:gridCol>
                <a:gridCol w="131640">
                  <a:extLst>
                    <a:ext uri="{9D8B030D-6E8A-4147-A177-3AD203B41FA5}">
                      <a16:colId xmlns:a16="http://schemas.microsoft.com/office/drawing/2014/main" val="577080789"/>
                    </a:ext>
                  </a:extLst>
                </a:gridCol>
                <a:gridCol w="131640">
                  <a:extLst>
                    <a:ext uri="{9D8B030D-6E8A-4147-A177-3AD203B41FA5}">
                      <a16:colId xmlns:a16="http://schemas.microsoft.com/office/drawing/2014/main" val="988312746"/>
                    </a:ext>
                  </a:extLst>
                </a:gridCol>
                <a:gridCol w="514769">
                  <a:extLst>
                    <a:ext uri="{9D8B030D-6E8A-4147-A177-3AD203B41FA5}">
                      <a16:colId xmlns:a16="http://schemas.microsoft.com/office/drawing/2014/main" val="2481930605"/>
                    </a:ext>
                  </a:extLst>
                </a:gridCol>
                <a:gridCol w="144016">
                  <a:extLst>
                    <a:ext uri="{9D8B030D-6E8A-4147-A177-3AD203B41FA5}">
                      <a16:colId xmlns:a16="http://schemas.microsoft.com/office/drawing/2014/main" val="315198799"/>
                    </a:ext>
                  </a:extLst>
                </a:gridCol>
                <a:gridCol w="967157">
                  <a:extLst>
                    <a:ext uri="{9D8B030D-6E8A-4147-A177-3AD203B41FA5}">
                      <a16:colId xmlns:a16="http://schemas.microsoft.com/office/drawing/2014/main" val="3235841310"/>
                    </a:ext>
                  </a:extLst>
                </a:gridCol>
                <a:gridCol w="131640">
                  <a:extLst>
                    <a:ext uri="{9D8B030D-6E8A-4147-A177-3AD203B41FA5}">
                      <a16:colId xmlns:a16="http://schemas.microsoft.com/office/drawing/2014/main" val="4169947716"/>
                    </a:ext>
                  </a:extLst>
                </a:gridCol>
                <a:gridCol w="3293690">
                  <a:extLst>
                    <a:ext uri="{9D8B030D-6E8A-4147-A177-3AD203B41FA5}">
                      <a16:colId xmlns:a16="http://schemas.microsoft.com/office/drawing/2014/main" val="3107303757"/>
                    </a:ext>
                  </a:extLst>
                </a:gridCol>
              </a:tblGrid>
              <a:tr h="174288">
                <a:tc gridSpan="8"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Servlet</a:t>
                      </a: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类说明</a:t>
                      </a:r>
                      <a:endParaRPr lang="zh-CN" sz="12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4008" marR="6400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442241"/>
                  </a:ext>
                </a:extLst>
              </a:tr>
              <a:tr h="174288">
                <a:tc gridSpan="3">
                  <a:txBody>
                    <a:bodyPr/>
                    <a:lstStyle/>
                    <a:p>
                      <a:pPr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类名称</a:t>
                      </a:r>
                      <a:endParaRPr lang="zh-CN" sz="1200" b="1" dirty="0">
                        <a:solidFill>
                          <a:srgbClr val="FFFFFF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4008" marR="6400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com.zxks.bao.SevletMangeServlet</a:t>
                      </a:r>
                      <a:endParaRPr lang="zh-CN" sz="12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4008" marR="6400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620260"/>
                  </a:ext>
                </a:extLst>
              </a:tr>
              <a:tr h="1655732">
                <a:tc gridSpan="3">
                  <a:txBody>
                    <a:bodyPr/>
                    <a:lstStyle/>
                    <a:p>
                      <a:pPr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功能简述</a:t>
                      </a:r>
                      <a:endParaRPr lang="zh-CN" sz="1200" b="1" dirty="0">
                        <a:solidFill>
                          <a:srgbClr val="FFFFFF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4008" marR="6400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帖子管理：</a:t>
                      </a:r>
                    </a:p>
                    <a:p>
                      <a:pPr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执行的操作如下：</a:t>
                      </a:r>
                    </a:p>
                    <a:p>
                      <a:pPr marL="342900" lvl="0" indent="-342900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+mj-lt"/>
                        <a:buAutoNum type="arabicPeriod"/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从</a:t>
                      </a: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session</a:t>
                      </a: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中得到帖子的</a:t>
                      </a: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ID</a:t>
                      </a: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信息</a:t>
                      </a:r>
                    </a:p>
                    <a:p>
                      <a:pPr marL="342900" lvl="0" indent="-342900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+mj-lt"/>
                        <a:buAutoNum type="arabicPeriod"/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生成</a:t>
                      </a:r>
                      <a:r>
                        <a:rPr lang="en-US" sz="1200" dirty="0" err="1">
                          <a:effectLst/>
                          <a:latin typeface="+mj-ea"/>
                          <a:ea typeface="+mj-ea"/>
                        </a:rPr>
                        <a:t>PostInfo</a:t>
                      </a: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对象，将</a:t>
                      </a: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ID</a:t>
                      </a: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信息赋值给</a:t>
                      </a:r>
                      <a:r>
                        <a:rPr lang="en-US" sz="1200" dirty="0" err="1">
                          <a:effectLst/>
                          <a:latin typeface="+mj-ea"/>
                          <a:ea typeface="+mj-ea"/>
                        </a:rPr>
                        <a:t>PostInfo</a:t>
                      </a: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对象</a:t>
                      </a:r>
                    </a:p>
                    <a:p>
                      <a:pPr marL="342900" lvl="0" indent="-342900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+mj-lt"/>
                        <a:buAutoNum type="arabicPeriod"/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调用</a:t>
                      </a:r>
                      <a:r>
                        <a:rPr lang="en-US" sz="1200" dirty="0" err="1">
                          <a:effectLst/>
                          <a:latin typeface="+mj-ea"/>
                          <a:ea typeface="+mj-ea"/>
                        </a:rPr>
                        <a:t>PostInfo</a:t>
                      </a: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的</a:t>
                      </a: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load</a:t>
                      </a: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方法，从数据库中得到对应</a:t>
                      </a: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ID</a:t>
                      </a: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的所有帖子信息</a:t>
                      </a:r>
                    </a:p>
                    <a:p>
                      <a:pPr marL="342900" lvl="0" indent="-342900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+mj-lt"/>
                        <a:buAutoNum type="arabicPeriod"/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将这些帖子的信息放到</a:t>
                      </a: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Request</a:t>
                      </a: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的</a:t>
                      </a: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Attribute</a:t>
                      </a: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中，并通过</a:t>
                      </a: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post</a:t>
                      </a: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方法将</a:t>
                      </a: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Request</a:t>
                      </a: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转发给后面的</a:t>
                      </a:r>
                      <a:r>
                        <a:rPr lang="en-US" sz="1200" dirty="0" err="1">
                          <a:effectLst/>
                          <a:latin typeface="+mj-ea"/>
                          <a:ea typeface="+mj-ea"/>
                        </a:rPr>
                        <a:t>jsp</a:t>
                      </a: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zh-CN" sz="12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4008" marR="6400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694363"/>
                  </a:ext>
                </a:extLst>
              </a:tr>
              <a:tr h="174288">
                <a:tc gridSpan="8">
                  <a:txBody>
                    <a:bodyPr/>
                    <a:lstStyle/>
                    <a:p>
                      <a:pPr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输入定义</a:t>
                      </a:r>
                      <a:endParaRPr lang="zh-CN" sz="1200" b="1" dirty="0">
                        <a:solidFill>
                          <a:srgbClr val="FFFFFF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4008" marR="6400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763861"/>
                  </a:ext>
                </a:extLst>
              </a:tr>
              <a:tr h="348575">
                <a:tc gridSpan="2">
                  <a:txBody>
                    <a:bodyPr/>
                    <a:lstStyle/>
                    <a:p>
                      <a:pPr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#</a:t>
                      </a:r>
                      <a:endParaRPr lang="zh-CN" sz="1200" b="1">
                        <a:solidFill>
                          <a:srgbClr val="FFFFFF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4008" marR="6400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200">
                          <a:effectLst/>
                          <a:latin typeface="+mj-ea"/>
                          <a:ea typeface="+mj-ea"/>
                        </a:rPr>
                        <a:t>名称</a:t>
                      </a:r>
                      <a:endParaRPr lang="zh-CN" sz="1200" b="1">
                        <a:solidFill>
                          <a:srgbClr val="FFFFFF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4008" marR="6400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类型</a:t>
                      </a:r>
                      <a:endParaRPr lang="zh-CN" sz="1200" b="1" dirty="0">
                        <a:solidFill>
                          <a:srgbClr val="FFFFFF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4008" marR="6400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200">
                          <a:effectLst/>
                          <a:latin typeface="+mj-ea"/>
                          <a:ea typeface="+mj-ea"/>
                        </a:rPr>
                        <a:t>说明</a:t>
                      </a:r>
                      <a:endParaRPr lang="zh-CN" sz="1200" b="1">
                        <a:solidFill>
                          <a:srgbClr val="FFFFFF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4008" marR="64008" marT="0" marB="0"/>
                </a:tc>
                <a:extLst>
                  <a:ext uri="{0D108BD9-81ED-4DB2-BD59-A6C34878D82A}">
                    <a16:rowId xmlns:a16="http://schemas.microsoft.com/office/drawing/2014/main" val="3921199407"/>
                  </a:ext>
                </a:extLst>
              </a:tr>
              <a:tr h="862719">
                <a:tc gridSpan="2">
                  <a:txBody>
                    <a:bodyPr/>
                    <a:lstStyle/>
                    <a:p>
                      <a:pPr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2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4008" marR="6400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dirty="0" err="1">
                          <a:effectLst/>
                          <a:latin typeface="+mj-ea"/>
                          <a:ea typeface="+mj-ea"/>
                        </a:rPr>
                        <a:t>PostId</a:t>
                      </a:r>
                      <a:endParaRPr lang="zh-CN" sz="12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4008" marR="6400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long</a:t>
                      </a:r>
                      <a:endParaRPr lang="zh-CN" sz="12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4008" marR="6400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帖子的</a:t>
                      </a: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ID</a:t>
                      </a:r>
                      <a:endParaRPr lang="zh-CN" sz="12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4008" marR="64008" marT="0" marB="0"/>
                </a:tc>
                <a:extLst>
                  <a:ext uri="{0D108BD9-81ED-4DB2-BD59-A6C34878D82A}">
                    <a16:rowId xmlns:a16="http://schemas.microsoft.com/office/drawing/2014/main" val="1390543405"/>
                  </a:ext>
                </a:extLst>
              </a:tr>
              <a:tr h="174288">
                <a:tc gridSpan="8">
                  <a:txBody>
                    <a:bodyPr/>
                    <a:lstStyle/>
                    <a:p>
                      <a:pPr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处理流程</a:t>
                      </a:r>
                      <a:endParaRPr lang="zh-CN" sz="1200" b="1" dirty="0">
                        <a:solidFill>
                          <a:srgbClr val="FFFFFF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4008" marR="6400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360443"/>
                  </a:ext>
                </a:extLst>
              </a:tr>
              <a:tr h="174288">
                <a:tc gridSpan="8">
                  <a:txBody>
                    <a:bodyPr/>
                    <a:lstStyle/>
                    <a:p>
                      <a:pPr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取出该帖子的信息，传递给后面的</a:t>
                      </a:r>
                      <a:r>
                        <a:rPr lang="en-US" sz="1200" dirty="0" err="1">
                          <a:effectLst/>
                          <a:latin typeface="+mj-ea"/>
                          <a:ea typeface="+mj-ea"/>
                        </a:rPr>
                        <a:t>jsp</a:t>
                      </a:r>
                      <a:endParaRPr lang="zh-CN" sz="12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4008" marR="6400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509024"/>
                  </a:ext>
                </a:extLst>
              </a:tr>
              <a:tr h="174288">
                <a:tc gridSpan="8">
                  <a:txBody>
                    <a:bodyPr/>
                    <a:lstStyle/>
                    <a:p>
                      <a:pPr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输出定义</a:t>
                      </a:r>
                      <a:endParaRPr lang="zh-CN" sz="1200" b="1" dirty="0">
                        <a:solidFill>
                          <a:srgbClr val="FFFFFF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4008" marR="6400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614285"/>
                  </a:ext>
                </a:extLst>
              </a:tr>
              <a:tr h="345087">
                <a:tc>
                  <a:txBody>
                    <a:bodyPr/>
                    <a:lstStyle/>
                    <a:p>
                      <a:pPr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#</a:t>
                      </a:r>
                      <a:endParaRPr lang="zh-CN" sz="1200" b="1">
                        <a:solidFill>
                          <a:srgbClr val="FFFFFF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4008" marR="64008" marT="0" marB="0"/>
                </a:tc>
                <a:tc gridSpan="4">
                  <a:txBody>
                    <a:bodyPr/>
                    <a:lstStyle/>
                    <a:p>
                      <a:pPr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200">
                          <a:effectLst/>
                          <a:latin typeface="+mj-ea"/>
                          <a:ea typeface="+mj-ea"/>
                        </a:rPr>
                        <a:t>名称</a:t>
                      </a:r>
                      <a:endParaRPr lang="zh-CN" sz="1200" b="1">
                        <a:solidFill>
                          <a:srgbClr val="FFFFFF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4008" marR="6400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zh-CN" sz="1200" b="1" dirty="0">
                        <a:solidFill>
                          <a:srgbClr val="FFFFFF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4008" marR="64008" marT="0" marB="0"/>
                </a:tc>
                <a:tc>
                  <a:txBody>
                    <a:bodyPr/>
                    <a:lstStyle/>
                    <a:p>
                      <a:pPr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类型</a:t>
                      </a:r>
                      <a:endParaRPr lang="zh-CN" sz="1200" b="1" dirty="0">
                        <a:solidFill>
                          <a:srgbClr val="FFFFFF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4008" marR="64008" marT="0" marB="0"/>
                </a:tc>
                <a:tc gridSpan="2">
                  <a:txBody>
                    <a:bodyPr/>
                    <a:lstStyle/>
                    <a:p>
                      <a:pPr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说明</a:t>
                      </a:r>
                      <a:endParaRPr lang="zh-CN" sz="1200" b="1" dirty="0">
                        <a:solidFill>
                          <a:srgbClr val="FFFFFF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4008" marR="6400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990547"/>
                  </a:ext>
                </a:extLst>
              </a:tr>
              <a:tr h="690175">
                <a:tc>
                  <a:txBody>
                    <a:bodyPr/>
                    <a:lstStyle/>
                    <a:p>
                      <a:pPr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2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4008" marR="64008" marT="0" marB="0"/>
                </a:tc>
                <a:tc gridSpan="4">
                  <a:txBody>
                    <a:bodyPr/>
                    <a:lstStyle/>
                    <a:p>
                      <a:pPr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dirty="0" err="1">
                          <a:effectLst/>
                          <a:latin typeface="+mj-ea"/>
                          <a:ea typeface="+mj-ea"/>
                        </a:rPr>
                        <a:t>PostINFo</a:t>
                      </a:r>
                      <a:endParaRPr lang="zh-CN" sz="12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4008" marR="6400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zh-CN" sz="12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4008" marR="64008" marT="0" marB="0"/>
                </a:tc>
                <a:tc>
                  <a:txBody>
                    <a:bodyPr/>
                    <a:lstStyle/>
                    <a:p>
                      <a:pPr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Post</a:t>
                      </a:r>
                      <a:endParaRPr lang="zh-CN" sz="12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4008" marR="64008" marT="0" marB="0"/>
                </a:tc>
                <a:tc gridSpan="2">
                  <a:txBody>
                    <a:bodyPr/>
                    <a:lstStyle/>
                    <a:p>
                      <a:pPr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该帖子的信息从数据库中取到</a:t>
                      </a:r>
                      <a:r>
                        <a:rPr lang="en-US" sz="1200" dirty="0" err="1">
                          <a:effectLst/>
                          <a:latin typeface="+mj-ea"/>
                          <a:ea typeface="+mj-ea"/>
                        </a:rPr>
                        <a:t>PostInfo</a:t>
                      </a: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数据对象中，并将该</a:t>
                      </a:r>
                      <a:r>
                        <a:rPr lang="en-US" sz="1200" dirty="0" err="1">
                          <a:effectLst/>
                          <a:latin typeface="+mj-ea"/>
                          <a:ea typeface="+mj-ea"/>
                        </a:rPr>
                        <a:t>PostInfo</a:t>
                      </a: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对象存放到</a:t>
                      </a: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Request</a:t>
                      </a: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中，传递给下面的</a:t>
                      </a:r>
                      <a:r>
                        <a:rPr lang="en-US" sz="1200" dirty="0" err="1">
                          <a:effectLst/>
                          <a:latin typeface="+mj-ea"/>
                          <a:ea typeface="+mj-ea"/>
                        </a:rPr>
                        <a:t>jsp</a:t>
                      </a: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页面显示。</a:t>
                      </a:r>
                      <a:endParaRPr lang="zh-CN" sz="12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4008" marR="6400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38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050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195486"/>
            <a:ext cx="8291513" cy="523875"/>
          </a:xfrm>
        </p:spPr>
        <p:txBody>
          <a:bodyPr>
            <a:normAutofit/>
          </a:bodyPr>
          <a:lstStyle/>
          <a:p>
            <a:r>
              <a:rPr lang="zh-CN" altLang="en-US" sz="2000" dirty="0" smtClean="0"/>
              <a:t>表示层解决方案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467544" y="904801"/>
            <a:ext cx="2304256" cy="370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ea typeface="微软雅黑" panose="020B0503020204020204" pitchFamily="34" charset="-122"/>
              </a:rPr>
              <a:t>帖子评论管理 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页面流程图</a:t>
            </a:r>
          </a:p>
        </p:txBody>
      </p:sp>
      <p:pic>
        <p:nvPicPr>
          <p:cNvPr id="13314" name="Picture 2" descr="帖子评论管理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067694"/>
            <a:ext cx="7920955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376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195486"/>
            <a:ext cx="8291513" cy="523875"/>
          </a:xfrm>
        </p:spPr>
        <p:txBody>
          <a:bodyPr>
            <a:normAutofit/>
          </a:bodyPr>
          <a:lstStyle/>
          <a:p>
            <a:r>
              <a:rPr lang="zh-CN" altLang="en-US" sz="2000" dirty="0" smtClean="0"/>
              <a:t>表示层解决方案</a:t>
            </a:r>
            <a:endParaRPr lang="zh-CN" altLang="en-US" sz="2000" dirty="0"/>
          </a:p>
        </p:txBody>
      </p:sp>
      <p:sp>
        <p:nvSpPr>
          <p:cNvPr id="5" name="文本框 4"/>
          <p:cNvSpPr txBox="1"/>
          <p:nvPr/>
        </p:nvSpPr>
        <p:spPr>
          <a:xfrm>
            <a:off x="467544" y="904801"/>
            <a:ext cx="2304256" cy="370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ea typeface="微软雅黑" panose="020B0503020204020204" pitchFamily="34" charset="-122"/>
              </a:rPr>
              <a:t>帖子评论管理 视图</a:t>
            </a:r>
            <a:r>
              <a:rPr lang="zh-CN" altLang="en-US" sz="1400" dirty="0">
                <a:ea typeface="微软雅黑" panose="020B0503020204020204" pitchFamily="34" charset="-122"/>
              </a:rPr>
              <a:t>设计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568775"/>
              </p:ext>
            </p:extLst>
          </p:nvPr>
        </p:nvGraphicFramePr>
        <p:xfrm>
          <a:off x="1547663" y="1275599"/>
          <a:ext cx="6912769" cy="3867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3754">
                  <a:extLst>
                    <a:ext uri="{9D8B030D-6E8A-4147-A177-3AD203B41FA5}">
                      <a16:colId xmlns:a16="http://schemas.microsoft.com/office/drawing/2014/main" val="4039309163"/>
                    </a:ext>
                  </a:extLst>
                </a:gridCol>
                <a:gridCol w="134848">
                  <a:extLst>
                    <a:ext uri="{9D8B030D-6E8A-4147-A177-3AD203B41FA5}">
                      <a16:colId xmlns:a16="http://schemas.microsoft.com/office/drawing/2014/main" val="857815734"/>
                    </a:ext>
                  </a:extLst>
                </a:gridCol>
                <a:gridCol w="513567">
                  <a:extLst>
                    <a:ext uri="{9D8B030D-6E8A-4147-A177-3AD203B41FA5}">
                      <a16:colId xmlns:a16="http://schemas.microsoft.com/office/drawing/2014/main" val="1755142046"/>
                    </a:ext>
                  </a:extLst>
                </a:gridCol>
                <a:gridCol w="1917337">
                  <a:extLst>
                    <a:ext uri="{9D8B030D-6E8A-4147-A177-3AD203B41FA5}">
                      <a16:colId xmlns:a16="http://schemas.microsoft.com/office/drawing/2014/main" val="1728095796"/>
                    </a:ext>
                  </a:extLst>
                </a:gridCol>
                <a:gridCol w="134848">
                  <a:extLst>
                    <a:ext uri="{9D8B030D-6E8A-4147-A177-3AD203B41FA5}">
                      <a16:colId xmlns:a16="http://schemas.microsoft.com/office/drawing/2014/main" val="2708801491"/>
                    </a:ext>
                  </a:extLst>
                </a:gridCol>
                <a:gridCol w="1052359">
                  <a:extLst>
                    <a:ext uri="{9D8B030D-6E8A-4147-A177-3AD203B41FA5}">
                      <a16:colId xmlns:a16="http://schemas.microsoft.com/office/drawing/2014/main" val="467755587"/>
                    </a:ext>
                  </a:extLst>
                </a:gridCol>
                <a:gridCol w="2296056">
                  <a:extLst>
                    <a:ext uri="{9D8B030D-6E8A-4147-A177-3AD203B41FA5}">
                      <a16:colId xmlns:a16="http://schemas.microsoft.com/office/drawing/2014/main" val="2620871280"/>
                    </a:ext>
                  </a:extLst>
                </a:gridCol>
              </a:tblGrid>
              <a:tr h="214884">
                <a:tc gridSpan="7"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JSP</a:t>
                      </a: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页面说明</a:t>
                      </a:r>
                      <a:endParaRPr lang="zh-CN" sz="12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466590"/>
                  </a:ext>
                </a:extLst>
              </a:tr>
              <a:tr h="214884">
                <a:tc gridSpan="2"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页面名称</a:t>
                      </a:r>
                      <a:endParaRPr lang="zh-CN" sz="1200" b="1" dirty="0">
                        <a:solidFill>
                          <a:srgbClr val="FFFFFF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PostMange.jsp</a:t>
                      </a:r>
                      <a:endParaRPr lang="zh-CN" sz="12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913443"/>
                  </a:ext>
                </a:extLst>
              </a:tr>
              <a:tr h="214884">
                <a:tc gridSpan="2"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功能简述</a:t>
                      </a:r>
                      <a:endParaRPr lang="zh-CN" sz="1200" b="1" dirty="0">
                        <a:solidFill>
                          <a:srgbClr val="FFFFFF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200">
                          <a:effectLst/>
                          <a:latin typeface="+mj-ea"/>
                          <a:ea typeface="+mj-ea"/>
                        </a:rPr>
                        <a:t>管理员用来管理帖子评论</a:t>
                      </a:r>
                      <a:endParaRPr lang="zh-CN" sz="12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300672"/>
                  </a:ext>
                </a:extLst>
              </a:tr>
              <a:tr h="429766">
                <a:tc gridSpan="2"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进入的</a:t>
                      </a: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URL</a:t>
                      </a:r>
                      <a:endParaRPr lang="zh-CN" sz="1200" b="1" dirty="0">
                        <a:solidFill>
                          <a:srgbClr val="FFFFFF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/zxks/bao/PostMange.jsp</a:t>
                      </a:r>
                      <a:endParaRPr lang="zh-CN" sz="12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200">
                          <a:effectLst/>
                          <a:latin typeface="+mj-ea"/>
                          <a:ea typeface="+mj-ea"/>
                        </a:rPr>
                        <a:t>进入方式</a:t>
                      </a:r>
                      <a:endParaRPr lang="zh-CN" sz="1200" b="1">
                        <a:solidFill>
                          <a:srgbClr val="FFFFFF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Forward</a:t>
                      </a:r>
                      <a:endParaRPr lang="zh-CN" sz="12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45945748"/>
                  </a:ext>
                </a:extLst>
              </a:tr>
              <a:tr h="214884">
                <a:tc gridSpan="7"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数据来源定义</a:t>
                      </a:r>
                      <a:endParaRPr lang="zh-CN" sz="1200" b="1" dirty="0">
                        <a:solidFill>
                          <a:srgbClr val="FFFFFF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413272"/>
                  </a:ext>
                </a:extLst>
              </a:tr>
              <a:tr h="859532"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200">
                          <a:effectLst/>
                          <a:latin typeface="+mj-ea"/>
                          <a:ea typeface="+mj-ea"/>
                        </a:rPr>
                        <a:t>编号</a:t>
                      </a:r>
                      <a:endParaRPr lang="zh-CN" sz="1200" b="1">
                        <a:solidFill>
                          <a:srgbClr val="FFFFFF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参数名称</a:t>
                      </a:r>
                      <a:endParaRPr lang="zh-CN" sz="1200" b="1" dirty="0">
                        <a:solidFill>
                          <a:srgbClr val="FFFFFF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来源</a:t>
                      </a:r>
                      <a:endParaRPr lang="zh-CN" sz="1200" b="1" dirty="0">
                        <a:solidFill>
                          <a:srgbClr val="FFFFFF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200">
                          <a:effectLst/>
                          <a:latin typeface="+mj-ea"/>
                          <a:ea typeface="+mj-ea"/>
                        </a:rPr>
                        <a:t>说明</a:t>
                      </a:r>
                      <a:endParaRPr lang="zh-CN" sz="1200" b="1">
                        <a:solidFill>
                          <a:srgbClr val="FFFFFF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238805"/>
                  </a:ext>
                </a:extLst>
              </a:tr>
              <a:tr h="1289298"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2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Postpl</a:t>
                      </a:r>
                      <a:endParaRPr lang="zh-CN" sz="12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dirty="0" err="1">
                          <a:effectLst/>
                          <a:latin typeface="+mj-ea"/>
                          <a:ea typeface="+mj-ea"/>
                        </a:rPr>
                        <a:t>Ptdatebase</a:t>
                      </a:r>
                      <a:endParaRPr lang="zh-CN" sz="12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帖子评论的信息</a:t>
                      </a:r>
                      <a:endParaRPr lang="zh-CN" sz="12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754491"/>
                  </a:ext>
                </a:extLst>
              </a:tr>
              <a:tr h="214884">
                <a:tc gridSpan="7"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页面外观</a:t>
                      </a:r>
                      <a:endParaRPr lang="zh-CN" sz="1200" b="1" dirty="0">
                        <a:solidFill>
                          <a:srgbClr val="FFFFFF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311156"/>
                  </a:ext>
                </a:extLst>
              </a:tr>
              <a:tr h="214884">
                <a:tc gridSpan="7"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 </a:t>
                      </a:r>
                      <a:endParaRPr lang="zh-CN" sz="12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775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430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195486"/>
            <a:ext cx="8291513" cy="523875"/>
          </a:xfrm>
        </p:spPr>
        <p:txBody>
          <a:bodyPr>
            <a:normAutofit/>
          </a:bodyPr>
          <a:lstStyle/>
          <a:p>
            <a:r>
              <a:rPr lang="zh-CN" altLang="en-US" sz="2000" dirty="0" smtClean="0"/>
              <a:t>表示层解决方案</a:t>
            </a:r>
            <a:endParaRPr lang="zh-CN" altLang="en-US" sz="2000" dirty="0"/>
          </a:p>
        </p:txBody>
      </p:sp>
      <p:sp>
        <p:nvSpPr>
          <p:cNvPr id="5" name="文本框 4"/>
          <p:cNvSpPr txBox="1"/>
          <p:nvPr/>
        </p:nvSpPr>
        <p:spPr>
          <a:xfrm>
            <a:off x="467544" y="904801"/>
            <a:ext cx="2304256" cy="370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ea typeface="微软雅黑" panose="020B0503020204020204" pitchFamily="34" charset="-122"/>
              </a:rPr>
              <a:t>帖子评论管理 控制器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846822"/>
              </p:ext>
            </p:extLst>
          </p:nvPr>
        </p:nvGraphicFramePr>
        <p:xfrm>
          <a:off x="2339750" y="51469"/>
          <a:ext cx="6804249" cy="50906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45685">
                  <a:extLst>
                    <a:ext uri="{9D8B030D-6E8A-4147-A177-3AD203B41FA5}">
                      <a16:colId xmlns:a16="http://schemas.microsoft.com/office/drawing/2014/main" val="1434983344"/>
                    </a:ext>
                  </a:extLst>
                </a:gridCol>
                <a:gridCol w="135208">
                  <a:extLst>
                    <a:ext uri="{9D8B030D-6E8A-4147-A177-3AD203B41FA5}">
                      <a16:colId xmlns:a16="http://schemas.microsoft.com/office/drawing/2014/main" val="1444613884"/>
                    </a:ext>
                  </a:extLst>
                </a:gridCol>
                <a:gridCol w="135208">
                  <a:extLst>
                    <a:ext uri="{9D8B030D-6E8A-4147-A177-3AD203B41FA5}">
                      <a16:colId xmlns:a16="http://schemas.microsoft.com/office/drawing/2014/main" val="1785790347"/>
                    </a:ext>
                  </a:extLst>
                </a:gridCol>
                <a:gridCol w="328117">
                  <a:extLst>
                    <a:ext uri="{9D8B030D-6E8A-4147-A177-3AD203B41FA5}">
                      <a16:colId xmlns:a16="http://schemas.microsoft.com/office/drawing/2014/main" val="2809497262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546531053"/>
                    </a:ext>
                  </a:extLst>
                </a:gridCol>
                <a:gridCol w="1125860">
                  <a:extLst>
                    <a:ext uri="{9D8B030D-6E8A-4147-A177-3AD203B41FA5}">
                      <a16:colId xmlns:a16="http://schemas.microsoft.com/office/drawing/2014/main" val="3644884882"/>
                    </a:ext>
                  </a:extLst>
                </a:gridCol>
                <a:gridCol w="135208">
                  <a:extLst>
                    <a:ext uri="{9D8B030D-6E8A-4147-A177-3AD203B41FA5}">
                      <a16:colId xmlns:a16="http://schemas.microsoft.com/office/drawing/2014/main" val="2199463975"/>
                    </a:ext>
                  </a:extLst>
                </a:gridCol>
                <a:gridCol w="3382939">
                  <a:extLst>
                    <a:ext uri="{9D8B030D-6E8A-4147-A177-3AD203B41FA5}">
                      <a16:colId xmlns:a16="http://schemas.microsoft.com/office/drawing/2014/main" val="3766108968"/>
                    </a:ext>
                  </a:extLst>
                </a:gridCol>
              </a:tblGrid>
              <a:tr h="183999">
                <a:tc gridSpan="8"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Servlet</a:t>
                      </a: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类说明</a:t>
                      </a:r>
                      <a:endParaRPr lang="zh-CN" sz="12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7656" marR="67656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702841"/>
                  </a:ext>
                </a:extLst>
              </a:tr>
              <a:tr h="183999">
                <a:tc gridSpan="3"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类名称</a:t>
                      </a:r>
                      <a:endParaRPr lang="zh-CN" sz="1200" b="1" dirty="0">
                        <a:solidFill>
                          <a:srgbClr val="FFFFFF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7656" marR="67656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com.zxks.bao.Servlet.BlogMangeServlet</a:t>
                      </a:r>
                      <a:endParaRPr lang="zh-CN" sz="12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7656" marR="67656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222493"/>
                  </a:ext>
                </a:extLst>
              </a:tr>
              <a:tr h="1594654">
                <a:tc gridSpan="3"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功能简述</a:t>
                      </a:r>
                      <a:endParaRPr lang="zh-CN" sz="1200" b="1" dirty="0">
                        <a:solidFill>
                          <a:srgbClr val="FFFFFF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7656" marR="67656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l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帖子评论管理</a:t>
                      </a: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,</a:t>
                      </a: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执行的操作如下：</a:t>
                      </a:r>
                    </a:p>
                    <a:p>
                      <a:pPr marL="342900" lvl="0" indent="-342900" algn="l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+mj-lt"/>
                        <a:buAutoNum type="arabicPeriod"/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从</a:t>
                      </a: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session</a:t>
                      </a: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中得到帖子的</a:t>
                      </a: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ID</a:t>
                      </a: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信息</a:t>
                      </a:r>
                    </a:p>
                    <a:p>
                      <a:pPr marL="342900" lvl="0" indent="-342900" algn="l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+mj-lt"/>
                        <a:buAutoNum type="arabicPeriod"/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生成</a:t>
                      </a:r>
                      <a:r>
                        <a:rPr lang="en-US" sz="1200" dirty="0" err="1">
                          <a:effectLst/>
                          <a:latin typeface="+mj-ea"/>
                          <a:ea typeface="+mj-ea"/>
                        </a:rPr>
                        <a:t>Postpl</a:t>
                      </a: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对象，将</a:t>
                      </a: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ID</a:t>
                      </a: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信息赋值给</a:t>
                      </a:r>
                      <a:r>
                        <a:rPr lang="en-US" sz="1200" dirty="0" err="1">
                          <a:effectLst/>
                          <a:latin typeface="+mj-ea"/>
                          <a:ea typeface="+mj-ea"/>
                        </a:rPr>
                        <a:t>Postpl</a:t>
                      </a: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对象</a:t>
                      </a:r>
                    </a:p>
                    <a:p>
                      <a:pPr marL="342900" lvl="0" indent="-342900" algn="l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+mj-lt"/>
                        <a:buAutoNum type="arabicPeriod"/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调用</a:t>
                      </a:r>
                      <a:r>
                        <a:rPr lang="en-US" sz="1200" dirty="0" err="1">
                          <a:effectLst/>
                          <a:latin typeface="+mj-ea"/>
                          <a:ea typeface="+mj-ea"/>
                        </a:rPr>
                        <a:t>Postpl</a:t>
                      </a: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的</a:t>
                      </a: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load</a:t>
                      </a: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方法，从数据库中得到对应</a:t>
                      </a: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ID</a:t>
                      </a: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的所有评论信息</a:t>
                      </a:r>
                    </a:p>
                    <a:p>
                      <a:pPr marL="342900" lvl="0" indent="-342900" algn="l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+mj-lt"/>
                        <a:buAutoNum type="arabicPeriod"/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将这些评论信息放到</a:t>
                      </a: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Request</a:t>
                      </a: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的</a:t>
                      </a: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Attribute</a:t>
                      </a: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中，并通过</a:t>
                      </a: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post</a:t>
                      </a: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方法将</a:t>
                      </a: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Request</a:t>
                      </a: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转发给后面的</a:t>
                      </a:r>
                      <a:r>
                        <a:rPr lang="en-US" sz="1200" dirty="0" err="1">
                          <a:effectLst/>
                          <a:latin typeface="+mj-ea"/>
                          <a:ea typeface="+mj-ea"/>
                        </a:rPr>
                        <a:t>jsp</a:t>
                      </a: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zh-CN" sz="12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7656" marR="67656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8579795"/>
                  </a:ext>
                </a:extLst>
              </a:tr>
              <a:tr h="183999">
                <a:tc gridSpan="8"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输入定义</a:t>
                      </a:r>
                      <a:endParaRPr lang="zh-CN" sz="1200" b="1" dirty="0">
                        <a:solidFill>
                          <a:srgbClr val="FFFFFF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7656" marR="67656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474772"/>
                  </a:ext>
                </a:extLst>
              </a:tr>
              <a:tr h="367997">
                <a:tc gridSpan="2"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#</a:t>
                      </a:r>
                      <a:endParaRPr lang="zh-CN" sz="1200" b="1">
                        <a:solidFill>
                          <a:srgbClr val="FFFFFF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7656" marR="67656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200">
                          <a:effectLst/>
                          <a:latin typeface="+mj-ea"/>
                          <a:ea typeface="+mj-ea"/>
                        </a:rPr>
                        <a:t>名称</a:t>
                      </a:r>
                      <a:endParaRPr lang="zh-CN" sz="1200" b="1">
                        <a:solidFill>
                          <a:srgbClr val="FFFFFF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7656" marR="67656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zh-CN" sz="1200" b="1" dirty="0">
                        <a:solidFill>
                          <a:srgbClr val="FFFFFF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7656" marR="67656" marT="0" marB="0"/>
                </a:tc>
                <a:tc gridSpan="2"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类型</a:t>
                      </a:r>
                      <a:endParaRPr lang="zh-CN" sz="1200" b="1" dirty="0">
                        <a:solidFill>
                          <a:srgbClr val="FFFFFF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7656" marR="67656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200">
                          <a:effectLst/>
                          <a:latin typeface="+mj-ea"/>
                          <a:ea typeface="+mj-ea"/>
                        </a:rPr>
                        <a:t>说明</a:t>
                      </a:r>
                      <a:endParaRPr lang="zh-CN" sz="1200" b="1">
                        <a:solidFill>
                          <a:srgbClr val="FFFFFF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7656" marR="67656" marT="0" marB="0"/>
                </a:tc>
                <a:extLst>
                  <a:ext uri="{0D108BD9-81ED-4DB2-BD59-A6C34878D82A}">
                    <a16:rowId xmlns:a16="http://schemas.microsoft.com/office/drawing/2014/main" val="726523891"/>
                  </a:ext>
                </a:extLst>
              </a:tr>
              <a:tr h="1103992">
                <a:tc gridSpan="2"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2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7656" marR="67656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PostID</a:t>
                      </a:r>
                      <a:endParaRPr lang="zh-CN" sz="12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7656" marR="67656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zh-CN" sz="12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7656" marR="67656" marT="0" marB="0"/>
                </a:tc>
                <a:tc gridSpan="2"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long</a:t>
                      </a:r>
                      <a:endParaRPr lang="zh-CN" sz="12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7656" marR="67656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200">
                          <a:effectLst/>
                          <a:latin typeface="+mj-ea"/>
                          <a:ea typeface="+mj-ea"/>
                        </a:rPr>
                        <a:t>帖子的</a:t>
                      </a: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ID</a:t>
                      </a:r>
                      <a:endParaRPr lang="zh-CN" sz="12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7656" marR="67656" marT="0" marB="0"/>
                </a:tc>
                <a:extLst>
                  <a:ext uri="{0D108BD9-81ED-4DB2-BD59-A6C34878D82A}">
                    <a16:rowId xmlns:a16="http://schemas.microsoft.com/office/drawing/2014/main" val="4097571476"/>
                  </a:ext>
                </a:extLst>
              </a:tr>
              <a:tr h="183999">
                <a:tc gridSpan="8"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处理流程</a:t>
                      </a:r>
                      <a:endParaRPr lang="zh-CN" sz="1200" b="1" dirty="0">
                        <a:solidFill>
                          <a:srgbClr val="FFFFFF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7656" marR="67656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938225"/>
                  </a:ext>
                </a:extLst>
              </a:tr>
              <a:tr h="183999">
                <a:tc gridSpan="8"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取出该帖子的评论信息，传递给后面的</a:t>
                      </a:r>
                      <a:r>
                        <a:rPr lang="en-US" sz="1200" dirty="0" err="1">
                          <a:effectLst/>
                          <a:latin typeface="+mj-ea"/>
                          <a:ea typeface="+mj-ea"/>
                        </a:rPr>
                        <a:t>jsp</a:t>
                      </a:r>
                      <a:endParaRPr lang="zh-CN" sz="12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7656" marR="67656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352598"/>
                  </a:ext>
                </a:extLst>
              </a:tr>
              <a:tr h="183999">
                <a:tc gridSpan="8"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输出定义</a:t>
                      </a:r>
                      <a:endParaRPr lang="zh-CN" sz="1200" b="1" dirty="0">
                        <a:solidFill>
                          <a:srgbClr val="FFFFFF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7656" marR="67656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538232"/>
                  </a:ext>
                </a:extLst>
              </a:tr>
              <a:tr h="367997"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#</a:t>
                      </a:r>
                      <a:endParaRPr lang="zh-CN" sz="1200" b="1">
                        <a:solidFill>
                          <a:srgbClr val="FFFFFF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7656" marR="67656" marT="0" marB="0"/>
                </a:tc>
                <a:tc gridSpan="3"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200">
                          <a:effectLst/>
                          <a:latin typeface="+mj-ea"/>
                          <a:ea typeface="+mj-ea"/>
                        </a:rPr>
                        <a:t>名称</a:t>
                      </a:r>
                      <a:endParaRPr lang="zh-CN" sz="1200" b="1">
                        <a:solidFill>
                          <a:srgbClr val="FFFFFF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7656" marR="67656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200">
                          <a:effectLst/>
                          <a:latin typeface="+mj-ea"/>
                          <a:ea typeface="+mj-ea"/>
                        </a:rPr>
                        <a:t>类型</a:t>
                      </a:r>
                      <a:endParaRPr lang="zh-CN" sz="1200" b="1">
                        <a:solidFill>
                          <a:srgbClr val="FFFFFF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7656" marR="67656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说明</a:t>
                      </a:r>
                      <a:endParaRPr lang="zh-CN" sz="1200" b="1" dirty="0">
                        <a:solidFill>
                          <a:srgbClr val="FFFFFF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7656" marR="67656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615115"/>
                  </a:ext>
                </a:extLst>
              </a:tr>
              <a:tr h="551996"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2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7656" marR="67656" marT="0" marB="0"/>
                </a:tc>
                <a:tc gridSpan="3"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Postpl</a:t>
                      </a:r>
                      <a:endParaRPr lang="zh-CN" sz="12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7656" marR="67656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Post</a:t>
                      </a:r>
                      <a:endParaRPr lang="zh-CN" sz="12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7656" marR="67656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将评论信息从数据库中取到</a:t>
                      </a:r>
                      <a:r>
                        <a:rPr lang="en-US" sz="1200" dirty="0" err="1">
                          <a:effectLst/>
                          <a:latin typeface="+mj-ea"/>
                          <a:ea typeface="+mj-ea"/>
                        </a:rPr>
                        <a:t>Postpl</a:t>
                      </a: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数据对象中，并将该</a:t>
                      </a:r>
                      <a:r>
                        <a:rPr lang="en-US" sz="1200" dirty="0" err="1">
                          <a:effectLst/>
                          <a:latin typeface="+mj-ea"/>
                          <a:ea typeface="+mj-ea"/>
                        </a:rPr>
                        <a:t>Postpl</a:t>
                      </a: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对象存放到</a:t>
                      </a: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Request</a:t>
                      </a: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中，传递给下面的</a:t>
                      </a: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JSP</a:t>
                      </a:r>
                      <a:r>
                        <a:rPr lang="zh-CN" sz="1200" dirty="0">
                          <a:effectLst/>
                          <a:latin typeface="+mj-ea"/>
                          <a:ea typeface="+mj-ea"/>
                        </a:rPr>
                        <a:t>页面显示</a:t>
                      </a:r>
                      <a:endParaRPr lang="zh-CN" sz="12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7656" marR="67656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1359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83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文本框 3"/>
          <p:cNvSpPr txBox="1">
            <a:spLocks noChangeArrowheads="1"/>
          </p:cNvSpPr>
          <p:nvPr/>
        </p:nvSpPr>
        <p:spPr bwMode="auto">
          <a:xfrm>
            <a:off x="3606404" y="3062288"/>
            <a:ext cx="2145506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>
              <a:defRPr/>
            </a:pPr>
            <a:r>
              <a:rPr lang="zh-CN" altLang="en-US" sz="27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</a:t>
            </a:r>
          </a:p>
        </p:txBody>
      </p:sp>
      <p:grpSp>
        <p:nvGrpSpPr>
          <p:cNvPr id="44035" name="椭圆 4"/>
          <p:cNvGrpSpPr/>
          <p:nvPr/>
        </p:nvGrpSpPr>
        <p:grpSpPr bwMode="auto">
          <a:xfrm>
            <a:off x="4129088" y="1357313"/>
            <a:ext cx="1151335" cy="1152525"/>
            <a:chOff x="0" y="0"/>
            <a:chExt cx="967" cy="968"/>
          </a:xfrm>
        </p:grpSpPr>
        <p:pic>
          <p:nvPicPr>
            <p:cNvPr id="44045" name="椭圆 4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67" cy="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46" name="Text Box 5"/>
            <p:cNvSpPr txBox="1">
              <a:spLocks noChangeArrowheads="1"/>
            </p:cNvSpPr>
            <p:nvPr/>
          </p:nvSpPr>
          <p:spPr bwMode="auto">
            <a:xfrm>
              <a:off x="143" y="141"/>
              <a:ext cx="684" cy="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endParaRPr lang="zh-CN" altLang="en-US" sz="1350">
                <a:solidFill>
                  <a:srgbClr val="FFFFFF"/>
                </a:solidFill>
              </a:endParaRPr>
            </a:p>
          </p:txBody>
        </p:sp>
      </p:grpSp>
      <p:sp>
        <p:nvSpPr>
          <p:cNvPr id="44036" name="文本框 2"/>
          <p:cNvSpPr txBox="1">
            <a:spLocks noChangeArrowheads="1"/>
          </p:cNvSpPr>
          <p:nvPr/>
        </p:nvSpPr>
        <p:spPr bwMode="auto">
          <a:xfrm>
            <a:off x="4461272" y="1585913"/>
            <a:ext cx="490538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>
              <a:defRPr/>
            </a:pPr>
            <a:r>
              <a:rPr lang="en-US" altLang="zh-CN" sz="4050" dirty="0">
                <a:solidFill>
                  <a:srgbClr val="003F78"/>
                </a:solidFill>
                <a:latin typeface="Impact" panose="020B0806030902050204" pitchFamily="34" charset="0"/>
              </a:rPr>
              <a:t>5</a:t>
            </a:r>
            <a:endParaRPr lang="zh-CN" altLang="en-US" sz="4050" dirty="0">
              <a:solidFill>
                <a:srgbClr val="003F78"/>
              </a:solidFill>
              <a:latin typeface="Impact" panose="020B0806030902050204" pitchFamily="34" charset="0"/>
            </a:endParaRPr>
          </a:p>
        </p:txBody>
      </p:sp>
      <p:sp>
        <p:nvSpPr>
          <p:cNvPr id="44037" name="空心弧 8"/>
          <p:cNvSpPr>
            <a:spLocks noChangeArrowheads="1"/>
          </p:cNvSpPr>
          <p:nvPr/>
        </p:nvSpPr>
        <p:spPr bwMode="auto">
          <a:xfrm rot="4201296">
            <a:off x="3957638" y="1185863"/>
            <a:ext cx="1485900" cy="1485900"/>
          </a:xfrm>
          <a:custGeom>
            <a:avLst/>
            <a:gdLst>
              <a:gd name="T0" fmla="*/ 473322 w 1981200"/>
              <a:gd name="T1" fmla="*/ 145785 h 1981200"/>
              <a:gd name="T2" fmla="*/ 1735324 w 1981200"/>
              <a:gd name="T3" fmla="*/ 337396 h 1981200"/>
              <a:gd name="T4" fmla="*/ 1760762 w 1981200"/>
              <a:gd name="T5" fmla="*/ 1613608 h 1981200"/>
              <a:gd name="T6" fmla="*/ 507398 w 1981200"/>
              <a:gd name="T7" fmla="*/ 1855356 h 1981200"/>
              <a:gd name="T8" fmla="*/ 524165 w 1981200"/>
              <a:gd name="T9" fmla="*/ 1825349 h 1981200"/>
              <a:gd name="T10" fmla="*/ 1734037 w 1981200"/>
              <a:gd name="T11" fmla="*/ 1591990 h 1981200"/>
              <a:gd name="T12" fmla="*/ 1709482 w 1981200"/>
              <a:gd name="T13" fmla="*/ 360063 h 1981200"/>
              <a:gd name="T14" fmla="*/ 491272 w 1981200"/>
              <a:gd name="T15" fmla="*/ 175101 h 1981200"/>
              <a:gd name="T16" fmla="*/ 473322 w 1981200"/>
              <a:gd name="T17" fmla="*/ 145785 h 198120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981200" h="1981200">
                <a:moveTo>
                  <a:pt x="473322" y="145785"/>
                </a:moveTo>
                <a:cubicBezTo>
                  <a:pt x="884557" y="-106013"/>
                  <a:pt x="1417361" y="-25117"/>
                  <a:pt x="1735324" y="337396"/>
                </a:cubicBezTo>
                <a:cubicBezTo>
                  <a:pt x="2053287" y="699909"/>
                  <a:pt x="2064027" y="1238713"/>
                  <a:pt x="1760762" y="1613608"/>
                </a:cubicBezTo>
                <a:cubicBezTo>
                  <a:pt x="1457497" y="1988504"/>
                  <a:pt x="928340" y="2090567"/>
                  <a:pt x="507398" y="1855356"/>
                </a:cubicBezTo>
                <a:lnTo>
                  <a:pt x="524165" y="1825349"/>
                </a:lnTo>
                <a:cubicBezTo>
                  <a:pt x="930500" y="2052398"/>
                  <a:pt x="1441296" y="1953876"/>
                  <a:pt x="1734037" y="1591990"/>
                </a:cubicBezTo>
                <a:cubicBezTo>
                  <a:pt x="2026779" y="1230103"/>
                  <a:pt x="2016412" y="709997"/>
                  <a:pt x="1709482" y="360063"/>
                </a:cubicBezTo>
                <a:cubicBezTo>
                  <a:pt x="1402552" y="10129"/>
                  <a:pt x="888236" y="-67960"/>
                  <a:pt x="491272" y="175101"/>
                </a:cubicBezTo>
                <a:lnTo>
                  <a:pt x="473322" y="145785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685800" eaLnBrk="0" hangingPunct="0">
              <a:defRPr/>
            </a:pPr>
            <a:endParaRPr lang="zh-CN" altLang="en-US" sz="135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4038" name="空心弧 9"/>
          <p:cNvSpPr>
            <a:spLocks noChangeArrowheads="1"/>
          </p:cNvSpPr>
          <p:nvPr/>
        </p:nvSpPr>
        <p:spPr bwMode="auto">
          <a:xfrm rot="-6220124">
            <a:off x="3829051" y="1058466"/>
            <a:ext cx="1741884" cy="1741885"/>
          </a:xfrm>
          <a:custGeom>
            <a:avLst/>
            <a:gdLst>
              <a:gd name="T0" fmla="*/ 1503905 w 2322512"/>
              <a:gd name="T1" fmla="*/ 51703 h 2322513"/>
              <a:gd name="T2" fmla="*/ 2309583 w 2322512"/>
              <a:gd name="T3" fmla="*/ 988454 h 2322513"/>
              <a:gd name="T4" fmla="*/ 1815272 w 2322512"/>
              <a:gd name="T5" fmla="*/ 2120830 h 2322513"/>
              <a:gd name="T6" fmla="*/ 1789294 w 2322512"/>
              <a:gd name="T7" fmla="*/ 2082715 h 2322513"/>
              <a:gd name="T8" fmla="*/ 2263971 w 2322512"/>
              <a:gd name="T9" fmla="*/ 995317 h 2322513"/>
              <a:gd name="T10" fmla="*/ 1490294 w 2322512"/>
              <a:gd name="T11" fmla="*/ 95775 h 2322513"/>
              <a:gd name="T12" fmla="*/ 1503905 w 2322512"/>
              <a:gd name="T13" fmla="*/ 51703 h 232251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322512" h="2322513">
                <a:moveTo>
                  <a:pt x="1503905" y="51703"/>
                </a:moveTo>
                <a:cubicBezTo>
                  <a:pt x="1930078" y="183313"/>
                  <a:pt x="2243211" y="547387"/>
                  <a:pt x="2309583" y="988454"/>
                </a:cubicBezTo>
                <a:cubicBezTo>
                  <a:pt x="2375956" y="1429521"/>
                  <a:pt x="2183838" y="1869626"/>
                  <a:pt x="1815272" y="2120830"/>
                </a:cubicBezTo>
                <a:lnTo>
                  <a:pt x="1789294" y="2082715"/>
                </a:lnTo>
                <a:cubicBezTo>
                  <a:pt x="2143221" y="1841489"/>
                  <a:pt x="2327708" y="1418865"/>
                  <a:pt x="2263971" y="995317"/>
                </a:cubicBezTo>
                <a:cubicBezTo>
                  <a:pt x="2200235" y="571770"/>
                  <a:pt x="1899540" y="222157"/>
                  <a:pt x="1490294" y="95775"/>
                </a:cubicBezTo>
                <a:lnTo>
                  <a:pt x="1503905" y="51703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685800" eaLnBrk="0" hangingPunct="0">
              <a:defRPr/>
            </a:pPr>
            <a:endParaRPr lang="zh-CN" altLang="en-US" sz="135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4039" name="空心弧 10"/>
          <p:cNvSpPr>
            <a:spLocks noChangeArrowheads="1"/>
          </p:cNvSpPr>
          <p:nvPr/>
        </p:nvSpPr>
        <p:spPr bwMode="auto">
          <a:xfrm rot="4201296">
            <a:off x="3699272" y="891778"/>
            <a:ext cx="2014538" cy="2014538"/>
          </a:xfrm>
          <a:custGeom>
            <a:avLst/>
            <a:gdLst>
              <a:gd name="T0" fmla="*/ 2414346 w 2686050"/>
              <a:gd name="T1" fmla="*/ 533095 h 2686050"/>
              <a:gd name="T2" fmla="*/ 2607237 w 2686050"/>
              <a:gd name="T3" fmla="*/ 1796327 h 2686050"/>
              <a:gd name="T4" fmla="*/ 1655596 w 2686050"/>
              <a:gd name="T5" fmla="*/ 2649170 h 2686050"/>
              <a:gd name="T6" fmla="*/ 1650326 w 2686050"/>
              <a:gd name="T7" fmla="*/ 2627149 h 2686050"/>
              <a:gd name="T8" fmla="*/ 2585923 w 2686050"/>
              <a:gd name="T9" fmla="*/ 1788685 h 2686050"/>
              <a:gd name="T10" fmla="*/ 2396284 w 2686050"/>
              <a:gd name="T11" fmla="*/ 546751 h 2686050"/>
              <a:gd name="T12" fmla="*/ 2414346 w 2686050"/>
              <a:gd name="T13" fmla="*/ 533095 h 268605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686050" h="2686050">
                <a:moveTo>
                  <a:pt x="2414346" y="533095"/>
                </a:moveTo>
                <a:cubicBezTo>
                  <a:pt x="2687683" y="894647"/>
                  <a:pt x="2760219" y="1369678"/>
                  <a:pt x="2607237" y="1796327"/>
                </a:cubicBezTo>
                <a:cubicBezTo>
                  <a:pt x="2454255" y="2222976"/>
                  <a:pt x="2096397" y="2543683"/>
                  <a:pt x="1655596" y="2649170"/>
                </a:cubicBezTo>
                <a:lnTo>
                  <a:pt x="1650326" y="2627149"/>
                </a:lnTo>
                <a:cubicBezTo>
                  <a:pt x="2083695" y="2523440"/>
                  <a:pt x="2435521" y="2208141"/>
                  <a:pt x="2585923" y="1788685"/>
                </a:cubicBezTo>
                <a:cubicBezTo>
                  <a:pt x="2736325" y="1369229"/>
                  <a:pt x="2665013" y="902207"/>
                  <a:pt x="2396284" y="546751"/>
                </a:cubicBezTo>
                <a:lnTo>
                  <a:pt x="2414346" y="533095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685800" eaLnBrk="0" hangingPunct="0">
              <a:defRPr/>
            </a:pPr>
            <a:endParaRPr lang="zh-CN" altLang="en-US" sz="135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4040" name="椭圆 11"/>
          <p:cNvSpPr>
            <a:spLocks noChangeArrowheads="1"/>
          </p:cNvSpPr>
          <p:nvPr/>
        </p:nvSpPr>
        <p:spPr bwMode="auto">
          <a:xfrm flipH="1">
            <a:off x="4257676" y="3899298"/>
            <a:ext cx="88106" cy="88106"/>
          </a:xfrm>
          <a:prstGeom prst="ellipse">
            <a:avLst/>
          </a:prstGeom>
          <a:solidFill>
            <a:srgbClr val="003F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>
              <a:defRPr/>
            </a:pPr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44041" name="椭圆 12"/>
          <p:cNvSpPr>
            <a:spLocks noChangeArrowheads="1"/>
          </p:cNvSpPr>
          <p:nvPr/>
        </p:nvSpPr>
        <p:spPr bwMode="auto">
          <a:xfrm flipH="1">
            <a:off x="4462463" y="3899298"/>
            <a:ext cx="88106" cy="88106"/>
          </a:xfrm>
          <a:prstGeom prst="ellipse">
            <a:avLst/>
          </a:prstGeom>
          <a:solidFill>
            <a:srgbClr val="003F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>
              <a:defRPr/>
            </a:pPr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44042" name="椭圆 13"/>
          <p:cNvSpPr>
            <a:spLocks noChangeArrowheads="1"/>
          </p:cNvSpPr>
          <p:nvPr/>
        </p:nvSpPr>
        <p:spPr bwMode="auto">
          <a:xfrm flipH="1">
            <a:off x="4668442" y="3899298"/>
            <a:ext cx="88106" cy="88106"/>
          </a:xfrm>
          <a:prstGeom prst="ellipse">
            <a:avLst/>
          </a:prstGeom>
          <a:solidFill>
            <a:srgbClr val="003F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>
              <a:defRPr/>
            </a:pPr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44043" name="椭圆 14"/>
          <p:cNvSpPr>
            <a:spLocks noChangeArrowheads="1"/>
          </p:cNvSpPr>
          <p:nvPr/>
        </p:nvSpPr>
        <p:spPr bwMode="auto">
          <a:xfrm flipH="1">
            <a:off x="4873229" y="3899298"/>
            <a:ext cx="88106" cy="88106"/>
          </a:xfrm>
          <a:prstGeom prst="ellipse">
            <a:avLst/>
          </a:prstGeom>
          <a:solidFill>
            <a:srgbClr val="003F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>
              <a:defRPr/>
            </a:pPr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14" name="椭圆 14"/>
          <p:cNvSpPr>
            <a:spLocks noChangeArrowheads="1"/>
          </p:cNvSpPr>
          <p:nvPr/>
        </p:nvSpPr>
        <p:spPr bwMode="auto">
          <a:xfrm flipH="1">
            <a:off x="5069682" y="3899298"/>
            <a:ext cx="88106" cy="88106"/>
          </a:xfrm>
          <a:prstGeom prst="ellipse">
            <a:avLst/>
          </a:prstGeom>
          <a:solidFill>
            <a:srgbClr val="003F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>
              <a:defRPr/>
            </a:pPr>
            <a:endParaRPr lang="zh-CN" altLang="en-US" sz="135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89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/>
              <a:t>登录模块时序图</a:t>
            </a:r>
            <a:endParaRPr lang="zh-CN" alt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78" y="987574"/>
            <a:ext cx="8479949" cy="4155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94324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/>
              <a:t>主页设计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734329"/>
            <a:ext cx="8748464" cy="437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8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122238"/>
            <a:ext cx="8291513" cy="523875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论坛</a:t>
            </a:r>
            <a:r>
              <a:rPr lang="zh-CN" altLang="en-US" sz="2000" dirty="0" smtClean="0"/>
              <a:t>页面设计</a:t>
            </a:r>
            <a:endParaRPr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625196"/>
            <a:ext cx="7688605" cy="451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9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122238"/>
            <a:ext cx="8291513" cy="523875"/>
          </a:xfrm>
        </p:spPr>
        <p:txBody>
          <a:bodyPr>
            <a:normAutofit/>
          </a:bodyPr>
          <a:lstStyle/>
          <a:p>
            <a:r>
              <a:rPr lang="zh-CN" altLang="en-US" sz="2000" dirty="0" smtClean="0"/>
              <a:t>论坛发帖页面设计</a:t>
            </a:r>
            <a:endParaRPr lang="zh-CN" altLang="en-US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96197"/>
            <a:ext cx="8424936" cy="454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91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122238"/>
            <a:ext cx="8291513" cy="523875"/>
          </a:xfrm>
        </p:spPr>
        <p:txBody>
          <a:bodyPr>
            <a:normAutofit/>
          </a:bodyPr>
          <a:lstStyle/>
          <a:p>
            <a:r>
              <a:rPr lang="zh-CN" altLang="en-US" sz="2000" dirty="0" smtClean="0"/>
              <a:t>登录页面设计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542135"/>
            <a:ext cx="6952381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20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122238"/>
            <a:ext cx="8291513" cy="523875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注册</a:t>
            </a:r>
            <a:r>
              <a:rPr lang="zh-CN" altLang="en-US" sz="2000" dirty="0" smtClean="0"/>
              <a:t>页面设计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52514"/>
            <a:ext cx="6705809" cy="508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61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/>
              <a:t>在线交流模块设计</a:t>
            </a:r>
            <a:endParaRPr lang="zh-CN" altLang="en-US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646113"/>
            <a:ext cx="7177296" cy="448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6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/>
              <a:t>论坛发帖 测试用例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1252488" y="987574"/>
            <a:ext cx="66247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测试目的</a:t>
            </a:r>
            <a:r>
              <a:rPr lang="en-US" altLang="zh-CN" dirty="0"/>
              <a:t>: </a:t>
            </a:r>
            <a:r>
              <a:rPr lang="zh-CN" altLang="zh-CN" dirty="0"/>
              <a:t>测试用户是否可以成功在论坛上发布一个帖子。</a:t>
            </a:r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zh-CN" altLang="zh-CN" dirty="0"/>
              <a:t>测试场景</a:t>
            </a:r>
            <a:r>
              <a:rPr lang="en-US" altLang="zh-CN" dirty="0"/>
              <a:t>: </a:t>
            </a:r>
            <a:r>
              <a:rPr lang="zh-CN" altLang="zh-CN" dirty="0"/>
              <a:t>在论坛模块上点击发帖，编辑文本结束后，点击发布。</a:t>
            </a:r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zh-CN" altLang="zh-CN" dirty="0"/>
              <a:t>所需数据</a:t>
            </a:r>
            <a:r>
              <a:rPr lang="en-US" altLang="zh-CN" dirty="0"/>
              <a:t>: </a:t>
            </a:r>
            <a:r>
              <a:rPr lang="zh-CN" altLang="zh-CN" dirty="0"/>
              <a:t>用户成功输入自己的账号密码。</a:t>
            </a:r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zh-CN" altLang="zh-CN" dirty="0"/>
              <a:t>测试步骤</a:t>
            </a:r>
            <a:r>
              <a:rPr lang="en-US" altLang="zh-CN" dirty="0"/>
              <a:t>:</a:t>
            </a:r>
            <a:endParaRPr lang="zh-CN" altLang="zh-CN" dirty="0"/>
          </a:p>
          <a:p>
            <a:r>
              <a:rPr lang="en-US" altLang="zh-CN" dirty="0"/>
              <a:t>1.</a:t>
            </a:r>
            <a:r>
              <a:rPr lang="zh-CN" altLang="zh-CN" dirty="0"/>
              <a:t>用户</a:t>
            </a:r>
            <a:r>
              <a:rPr lang="en-US" altLang="zh-CN" dirty="0"/>
              <a:t>A</a:t>
            </a:r>
            <a:r>
              <a:rPr lang="zh-CN" altLang="zh-CN" dirty="0"/>
              <a:t>登录系统。</a:t>
            </a:r>
          </a:p>
          <a:p>
            <a:r>
              <a:rPr lang="en-US" altLang="zh-CN" dirty="0"/>
              <a:t>2.</a:t>
            </a:r>
            <a:r>
              <a:rPr lang="zh-CN" altLang="zh-CN" dirty="0"/>
              <a:t>用户</a:t>
            </a:r>
            <a:r>
              <a:rPr lang="en-US" altLang="zh-CN" dirty="0"/>
              <a:t>A</a:t>
            </a:r>
            <a:r>
              <a:rPr lang="zh-CN" altLang="zh-CN" dirty="0"/>
              <a:t>点击发帖。</a:t>
            </a:r>
          </a:p>
          <a:p>
            <a:r>
              <a:rPr lang="en-US" altLang="zh-CN" dirty="0"/>
              <a:t>3.</a:t>
            </a:r>
            <a:r>
              <a:rPr lang="zh-CN" altLang="zh-CN" dirty="0"/>
              <a:t>用户</a:t>
            </a:r>
            <a:r>
              <a:rPr lang="en-US" altLang="zh-CN" dirty="0"/>
              <a:t>A</a:t>
            </a:r>
            <a:r>
              <a:rPr lang="zh-CN" altLang="zh-CN" dirty="0"/>
              <a:t>编辑文本框中的内容，编辑结束后发布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4.</a:t>
            </a:r>
            <a:r>
              <a:rPr lang="zh-CN" altLang="en-US" dirty="0" smtClean="0"/>
              <a:t>用户</a:t>
            </a:r>
            <a:r>
              <a:rPr lang="en-US" altLang="zh-CN" dirty="0" smtClean="0"/>
              <a:t>B</a:t>
            </a:r>
            <a:r>
              <a:rPr lang="zh-CN" altLang="en-US" dirty="0" smtClean="0"/>
              <a:t>登录，查看用户</a:t>
            </a:r>
            <a:r>
              <a:rPr lang="en-US" altLang="zh-CN" dirty="0" smtClean="0"/>
              <a:t>A</a:t>
            </a:r>
            <a:r>
              <a:rPr lang="zh-CN" altLang="en-US" dirty="0" smtClean="0"/>
              <a:t>发布的内容。</a:t>
            </a:r>
            <a:endParaRPr lang="zh-CN" altLang="zh-CN" dirty="0"/>
          </a:p>
          <a:p>
            <a:r>
              <a:rPr lang="zh-CN" altLang="zh-CN" dirty="0"/>
              <a:t>预期结果</a:t>
            </a:r>
            <a:r>
              <a:rPr lang="en-US" altLang="zh-CN" dirty="0"/>
              <a:t>:</a:t>
            </a:r>
            <a:endParaRPr lang="zh-CN" altLang="zh-CN" dirty="0"/>
          </a:p>
          <a:p>
            <a:r>
              <a:rPr lang="zh-CN" altLang="zh-CN" dirty="0" smtClean="0"/>
              <a:t>用户</a:t>
            </a:r>
            <a:r>
              <a:rPr lang="en-US" altLang="zh-CN" dirty="0" smtClean="0"/>
              <a:t>B</a:t>
            </a:r>
            <a:r>
              <a:rPr lang="zh-CN" altLang="zh-CN" dirty="0" smtClean="0"/>
              <a:t>可以</a:t>
            </a:r>
            <a:r>
              <a:rPr lang="zh-CN" altLang="zh-CN" dirty="0"/>
              <a:t>看到</a:t>
            </a:r>
            <a:r>
              <a:rPr lang="en-US" altLang="zh-CN" dirty="0"/>
              <a:t>A</a:t>
            </a:r>
            <a:r>
              <a:rPr lang="zh-CN" altLang="zh-CN" dirty="0"/>
              <a:t>发布的帖子。</a:t>
            </a:r>
          </a:p>
        </p:txBody>
      </p:sp>
    </p:spTree>
    <p:extLst>
      <p:ext uri="{BB962C8B-B14F-4D97-AF65-F5344CB8AC3E}">
        <p14:creationId xmlns:p14="http://schemas.microsoft.com/office/powerpoint/2010/main" val="369313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/>
              <a:t>文字交流 测试用例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1252488" y="987574"/>
            <a:ext cx="66247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测试目的</a:t>
            </a:r>
            <a:r>
              <a:rPr lang="en-US" altLang="zh-CN" dirty="0"/>
              <a:t>: </a:t>
            </a:r>
            <a:r>
              <a:rPr lang="zh-CN" altLang="zh-CN" dirty="0"/>
              <a:t>测试两</a:t>
            </a:r>
            <a:r>
              <a:rPr lang="zh-CN" altLang="zh-CN" dirty="0" smtClean="0"/>
              <a:t>个</a:t>
            </a:r>
            <a:r>
              <a:rPr lang="zh-CN" altLang="en-US" dirty="0" smtClean="0"/>
              <a:t>合法</a:t>
            </a:r>
            <a:r>
              <a:rPr lang="zh-CN" altLang="zh-CN" dirty="0" smtClean="0"/>
              <a:t>用户</a:t>
            </a:r>
            <a:r>
              <a:rPr lang="zh-CN" altLang="zh-CN" dirty="0"/>
              <a:t>是否可以成功使用文字聊天交流。</a:t>
            </a:r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zh-CN" altLang="zh-CN" dirty="0"/>
              <a:t>测试场景</a:t>
            </a:r>
            <a:r>
              <a:rPr lang="en-US" altLang="zh-CN" dirty="0"/>
              <a:t>: </a:t>
            </a:r>
            <a:r>
              <a:rPr lang="zh-CN" altLang="zh-CN" dirty="0"/>
              <a:t>用户</a:t>
            </a:r>
            <a:r>
              <a:rPr lang="en-US" altLang="zh-CN" dirty="0"/>
              <a:t>A</a:t>
            </a:r>
            <a:r>
              <a:rPr lang="zh-CN" altLang="zh-CN" dirty="0"/>
              <a:t>向用户</a:t>
            </a:r>
            <a:r>
              <a:rPr lang="en-US" altLang="zh-CN" dirty="0"/>
              <a:t>B</a:t>
            </a:r>
            <a:r>
              <a:rPr lang="zh-CN" altLang="zh-CN" dirty="0"/>
              <a:t>发送一条文字消息，用户</a:t>
            </a:r>
            <a:r>
              <a:rPr lang="en-US" altLang="zh-CN" dirty="0"/>
              <a:t>B</a:t>
            </a:r>
            <a:r>
              <a:rPr lang="zh-CN" altLang="zh-CN" dirty="0"/>
              <a:t>收到消息并向</a:t>
            </a:r>
            <a:r>
              <a:rPr lang="en-US" altLang="zh-CN" dirty="0"/>
              <a:t>A</a:t>
            </a:r>
            <a:r>
              <a:rPr lang="zh-CN" altLang="zh-CN" dirty="0"/>
              <a:t>回复一条消息。</a:t>
            </a:r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zh-CN" altLang="zh-CN" dirty="0"/>
              <a:t>所需数据</a:t>
            </a:r>
            <a:r>
              <a:rPr lang="en-US" altLang="zh-CN" dirty="0"/>
              <a:t>: </a:t>
            </a:r>
            <a:r>
              <a:rPr lang="zh-CN" altLang="zh-CN" dirty="0"/>
              <a:t>用户</a:t>
            </a:r>
            <a:r>
              <a:rPr lang="en-US" altLang="zh-CN" dirty="0"/>
              <a:t>A</a:t>
            </a:r>
            <a:r>
              <a:rPr lang="zh-CN" altLang="zh-CN" dirty="0"/>
              <a:t>和用户</a:t>
            </a:r>
            <a:r>
              <a:rPr lang="en-US" altLang="zh-CN" dirty="0"/>
              <a:t>B</a:t>
            </a:r>
            <a:r>
              <a:rPr lang="zh-CN" altLang="zh-CN" dirty="0"/>
              <a:t>成功登录自己的账号密码。</a:t>
            </a:r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zh-CN" altLang="zh-CN" dirty="0"/>
              <a:t>测试步骤</a:t>
            </a:r>
            <a:r>
              <a:rPr lang="en-US" altLang="zh-CN" dirty="0"/>
              <a:t>:</a:t>
            </a:r>
            <a:endParaRPr lang="zh-CN" altLang="zh-CN" dirty="0"/>
          </a:p>
          <a:p>
            <a:r>
              <a:rPr lang="en-US" altLang="zh-CN" dirty="0"/>
              <a:t>1.</a:t>
            </a:r>
            <a:r>
              <a:rPr lang="zh-CN" altLang="zh-CN" dirty="0"/>
              <a:t>用户</a:t>
            </a:r>
            <a:r>
              <a:rPr lang="en-US" altLang="zh-CN" dirty="0"/>
              <a:t>A</a:t>
            </a:r>
            <a:r>
              <a:rPr lang="zh-CN" altLang="zh-CN" dirty="0"/>
              <a:t>和用户</a:t>
            </a:r>
            <a:r>
              <a:rPr lang="en-US" altLang="zh-CN" dirty="0"/>
              <a:t>B</a:t>
            </a:r>
            <a:r>
              <a:rPr lang="zh-CN" altLang="zh-CN" dirty="0"/>
              <a:t>登录系统。</a:t>
            </a:r>
          </a:p>
          <a:p>
            <a:r>
              <a:rPr lang="en-US" altLang="zh-CN" dirty="0"/>
              <a:t>2.</a:t>
            </a:r>
            <a:r>
              <a:rPr lang="zh-CN" altLang="zh-CN" dirty="0"/>
              <a:t>用户</a:t>
            </a:r>
            <a:r>
              <a:rPr lang="en-US" altLang="zh-CN" dirty="0"/>
              <a:t>A</a:t>
            </a:r>
            <a:r>
              <a:rPr lang="zh-CN" altLang="zh-CN" dirty="0"/>
              <a:t>发送一条消息给用户</a:t>
            </a:r>
            <a:r>
              <a:rPr lang="en-US" altLang="zh-CN" dirty="0"/>
              <a:t>B</a:t>
            </a:r>
            <a:r>
              <a:rPr lang="zh-CN" altLang="zh-CN" dirty="0"/>
              <a:t>。</a:t>
            </a:r>
          </a:p>
          <a:p>
            <a:r>
              <a:rPr lang="en-US" altLang="zh-CN" dirty="0"/>
              <a:t>3.</a:t>
            </a:r>
            <a:r>
              <a:rPr lang="zh-CN" altLang="zh-CN" dirty="0"/>
              <a:t>用户</a:t>
            </a:r>
            <a:r>
              <a:rPr lang="en-US" altLang="zh-CN" dirty="0"/>
              <a:t>B</a:t>
            </a:r>
            <a:r>
              <a:rPr lang="zh-CN" altLang="zh-CN" dirty="0"/>
              <a:t>收到消息，回复给用户</a:t>
            </a:r>
            <a:r>
              <a:rPr lang="en-US" altLang="zh-CN" dirty="0"/>
              <a:t>A</a:t>
            </a:r>
            <a:r>
              <a:rPr lang="zh-CN" altLang="zh-CN" dirty="0"/>
              <a:t>一条消息。</a:t>
            </a:r>
          </a:p>
          <a:p>
            <a:r>
              <a:rPr lang="zh-CN" altLang="zh-CN" dirty="0"/>
              <a:t>预期结果</a:t>
            </a:r>
            <a:r>
              <a:rPr lang="en-US" altLang="zh-CN" dirty="0"/>
              <a:t>:</a:t>
            </a:r>
            <a:endParaRPr lang="zh-CN" altLang="zh-CN" dirty="0"/>
          </a:p>
          <a:p>
            <a:r>
              <a:rPr lang="zh-CN" altLang="zh-CN" dirty="0" smtClean="0"/>
              <a:t>用户</a:t>
            </a:r>
            <a:r>
              <a:rPr lang="en-US" altLang="zh-CN" dirty="0"/>
              <a:t>A</a:t>
            </a:r>
            <a:r>
              <a:rPr lang="zh-CN" altLang="zh-CN" dirty="0"/>
              <a:t>和用户</a:t>
            </a:r>
            <a:r>
              <a:rPr lang="en-US" altLang="zh-CN" dirty="0"/>
              <a:t>B</a:t>
            </a:r>
            <a:r>
              <a:rPr lang="zh-CN" altLang="zh-CN" dirty="0"/>
              <a:t>成功向对方发送消息，并且收到对方发送的消息。</a:t>
            </a:r>
          </a:p>
        </p:txBody>
      </p:sp>
    </p:spTree>
    <p:extLst>
      <p:ext uri="{BB962C8B-B14F-4D97-AF65-F5344CB8AC3E}">
        <p14:creationId xmlns:p14="http://schemas.microsoft.com/office/powerpoint/2010/main" val="265320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/>
              <a:t>修改帖子状态 测试用例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1252488" y="843558"/>
            <a:ext cx="66247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测试目的</a:t>
            </a:r>
            <a:r>
              <a:rPr lang="en-US" altLang="zh-CN" dirty="0"/>
              <a:t>:</a:t>
            </a:r>
            <a:r>
              <a:rPr lang="zh-CN" altLang="zh-CN" dirty="0"/>
              <a:t>测试管理员是否可以对帖子的</a:t>
            </a:r>
            <a:r>
              <a:rPr lang="en-US" altLang="zh-CN" dirty="0" err="1"/>
              <a:t>lable</a:t>
            </a:r>
            <a:r>
              <a:rPr lang="zh-CN" altLang="zh-CN" dirty="0"/>
              <a:t>做出修改。</a:t>
            </a:r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zh-CN" altLang="zh-CN" dirty="0"/>
              <a:t>测试场景</a:t>
            </a:r>
            <a:r>
              <a:rPr lang="en-US" altLang="zh-CN" dirty="0"/>
              <a:t>: </a:t>
            </a:r>
            <a:r>
              <a:rPr lang="zh-CN" altLang="zh-CN" dirty="0"/>
              <a:t>管理员对帖子的</a:t>
            </a:r>
            <a:r>
              <a:rPr lang="en-US" altLang="zh-CN" dirty="0" err="1"/>
              <a:t>lable</a:t>
            </a:r>
            <a:r>
              <a:rPr lang="zh-CN" altLang="zh-CN" dirty="0"/>
              <a:t>做出添加、删除、修改。</a:t>
            </a:r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zh-CN" altLang="zh-CN" dirty="0"/>
              <a:t>所需数据</a:t>
            </a:r>
            <a:r>
              <a:rPr lang="en-US" altLang="zh-CN" dirty="0"/>
              <a:t>: </a:t>
            </a:r>
            <a:r>
              <a:rPr lang="zh-CN" altLang="zh-CN" dirty="0"/>
              <a:t>管理员成功登录自己的账号密码。</a:t>
            </a:r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zh-CN" altLang="zh-CN" dirty="0"/>
              <a:t>测试步骤</a:t>
            </a:r>
            <a:r>
              <a:rPr lang="en-US" altLang="zh-CN" dirty="0"/>
              <a:t>:</a:t>
            </a:r>
            <a:endParaRPr lang="zh-CN" altLang="zh-CN" dirty="0"/>
          </a:p>
          <a:p>
            <a:r>
              <a:rPr lang="en-US" altLang="zh-CN" dirty="0"/>
              <a:t>1.</a:t>
            </a:r>
            <a:r>
              <a:rPr lang="zh-CN" altLang="zh-CN" dirty="0"/>
              <a:t>管理员登录系统。</a:t>
            </a:r>
          </a:p>
          <a:p>
            <a:r>
              <a:rPr lang="en-US" altLang="zh-CN" dirty="0"/>
              <a:t>2.</a:t>
            </a:r>
            <a:r>
              <a:rPr lang="zh-CN" altLang="zh-CN" dirty="0"/>
              <a:t>管理员进入帖子</a:t>
            </a:r>
            <a:r>
              <a:rPr lang="en-US" altLang="zh-CN" dirty="0"/>
              <a:t>c</a:t>
            </a:r>
            <a:r>
              <a:rPr lang="zh-CN" altLang="zh-CN" dirty="0"/>
              <a:t>的模块，对帖子</a:t>
            </a:r>
            <a:r>
              <a:rPr lang="en-US" altLang="zh-CN" dirty="0"/>
              <a:t>c</a:t>
            </a:r>
            <a:r>
              <a:rPr lang="zh-CN" altLang="zh-CN" dirty="0"/>
              <a:t>的</a:t>
            </a:r>
            <a:r>
              <a:rPr lang="en-US" altLang="zh-CN" dirty="0" err="1"/>
              <a:t>lable</a:t>
            </a:r>
            <a:r>
              <a:rPr lang="zh-CN" altLang="zh-CN" dirty="0"/>
              <a:t>做出修改并保存。</a:t>
            </a:r>
          </a:p>
          <a:p>
            <a:r>
              <a:rPr lang="en-US" altLang="zh-CN" dirty="0"/>
              <a:t>3.</a:t>
            </a:r>
            <a:r>
              <a:rPr lang="zh-CN" altLang="zh-CN" dirty="0"/>
              <a:t>用户</a:t>
            </a:r>
            <a:r>
              <a:rPr lang="en-US" altLang="zh-CN" dirty="0"/>
              <a:t>A</a:t>
            </a:r>
            <a:r>
              <a:rPr lang="zh-CN" altLang="zh-CN" dirty="0"/>
              <a:t>登录系统，查看帖子</a:t>
            </a:r>
            <a:r>
              <a:rPr lang="en-US" altLang="zh-CN" dirty="0"/>
              <a:t>c</a:t>
            </a:r>
            <a:r>
              <a:rPr lang="zh-CN" altLang="zh-CN" dirty="0"/>
              <a:t>的</a:t>
            </a:r>
            <a:r>
              <a:rPr lang="en-US" altLang="zh-CN" dirty="0" err="1"/>
              <a:t>lable</a:t>
            </a:r>
            <a:r>
              <a:rPr lang="zh-CN" altLang="zh-CN" dirty="0"/>
              <a:t>。</a:t>
            </a:r>
          </a:p>
          <a:p>
            <a:r>
              <a:rPr lang="zh-CN" altLang="zh-CN" dirty="0" smtClean="0"/>
              <a:t>预期</a:t>
            </a:r>
            <a:r>
              <a:rPr lang="zh-CN" altLang="zh-CN" dirty="0"/>
              <a:t>结果</a:t>
            </a:r>
            <a:r>
              <a:rPr lang="en-US" altLang="zh-CN" dirty="0"/>
              <a:t>:</a:t>
            </a:r>
            <a:endParaRPr lang="zh-CN" altLang="zh-CN" dirty="0"/>
          </a:p>
          <a:p>
            <a:r>
              <a:rPr lang="zh-CN" altLang="zh-CN" dirty="0" smtClean="0"/>
              <a:t>管理员</a:t>
            </a:r>
            <a:r>
              <a:rPr lang="zh-CN" altLang="zh-CN" dirty="0"/>
              <a:t>可以对帖子</a:t>
            </a:r>
            <a:r>
              <a:rPr lang="en-US" altLang="zh-CN" dirty="0"/>
              <a:t>c</a:t>
            </a:r>
            <a:r>
              <a:rPr lang="zh-CN" altLang="zh-CN" dirty="0"/>
              <a:t>的</a:t>
            </a:r>
            <a:r>
              <a:rPr lang="en-US" altLang="zh-CN" dirty="0" err="1"/>
              <a:t>lable</a:t>
            </a:r>
            <a:r>
              <a:rPr lang="zh-CN" altLang="zh-CN" dirty="0"/>
              <a:t>做出修改，用户</a:t>
            </a:r>
            <a:r>
              <a:rPr lang="en-US" altLang="zh-CN" dirty="0"/>
              <a:t>A</a:t>
            </a:r>
            <a:r>
              <a:rPr lang="zh-CN" altLang="zh-CN" dirty="0"/>
              <a:t>看到了</a:t>
            </a:r>
            <a:r>
              <a:rPr lang="en-US" altLang="zh-CN" dirty="0"/>
              <a:t>c</a:t>
            </a:r>
            <a:r>
              <a:rPr lang="zh-CN" altLang="zh-CN" dirty="0"/>
              <a:t>的</a:t>
            </a:r>
            <a:r>
              <a:rPr lang="en-US" altLang="zh-CN" dirty="0" err="1"/>
              <a:t>lable</a:t>
            </a:r>
            <a:r>
              <a:rPr lang="zh-CN" altLang="zh-CN" dirty="0"/>
              <a:t>发生改变</a:t>
            </a:r>
          </a:p>
        </p:txBody>
      </p:sp>
    </p:spTree>
    <p:extLst>
      <p:ext uri="{BB962C8B-B14F-4D97-AF65-F5344CB8AC3E}">
        <p14:creationId xmlns:p14="http://schemas.microsoft.com/office/powerpoint/2010/main" val="162665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文件传输</a:t>
            </a:r>
            <a:r>
              <a:rPr lang="zh-CN" altLang="en-US" sz="2000" dirty="0" smtClean="0"/>
              <a:t> 测试用例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1252488" y="843558"/>
            <a:ext cx="66247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测试目的</a:t>
            </a:r>
            <a:r>
              <a:rPr lang="en-US" altLang="zh-CN" dirty="0"/>
              <a:t>: </a:t>
            </a:r>
            <a:r>
              <a:rPr lang="zh-CN" altLang="zh-CN" dirty="0"/>
              <a:t>测试两个用户是否可以成功互传文件夹。</a:t>
            </a:r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zh-CN" altLang="zh-CN" dirty="0"/>
              <a:t>测试场景</a:t>
            </a:r>
            <a:r>
              <a:rPr lang="en-US" altLang="zh-CN" dirty="0"/>
              <a:t>: </a:t>
            </a:r>
            <a:r>
              <a:rPr lang="zh-CN" altLang="zh-CN" dirty="0"/>
              <a:t>用户</a:t>
            </a:r>
            <a:r>
              <a:rPr lang="en-US" altLang="zh-CN" dirty="0"/>
              <a:t>A</a:t>
            </a:r>
            <a:r>
              <a:rPr lang="zh-CN" altLang="zh-CN" dirty="0"/>
              <a:t>向用户</a:t>
            </a:r>
            <a:r>
              <a:rPr lang="en-US" altLang="zh-CN" dirty="0"/>
              <a:t>B</a:t>
            </a:r>
            <a:r>
              <a:rPr lang="zh-CN" altLang="zh-CN" dirty="0"/>
              <a:t>发送一个文件夹，用户</a:t>
            </a:r>
            <a:r>
              <a:rPr lang="en-US" altLang="zh-CN" dirty="0"/>
              <a:t>B</a:t>
            </a:r>
            <a:r>
              <a:rPr lang="zh-CN" altLang="zh-CN" dirty="0"/>
              <a:t>收到文件夹</a:t>
            </a:r>
            <a:r>
              <a:rPr lang="zh-CN" altLang="zh-CN" dirty="0" smtClean="0"/>
              <a:t>并</a:t>
            </a:r>
            <a:r>
              <a:rPr lang="en-US" altLang="zh-CN" dirty="0" smtClean="0"/>
              <a:t>     </a:t>
            </a:r>
            <a:r>
              <a:rPr lang="zh-CN" altLang="zh-CN" dirty="0" smtClean="0"/>
              <a:t>向</a:t>
            </a:r>
            <a:r>
              <a:rPr lang="en-US" altLang="zh-CN" dirty="0"/>
              <a:t>A</a:t>
            </a:r>
            <a:r>
              <a:rPr lang="zh-CN" altLang="zh-CN" dirty="0"/>
              <a:t>发送一个文件夹。</a:t>
            </a:r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zh-CN" altLang="zh-CN" dirty="0"/>
              <a:t>所需数据</a:t>
            </a:r>
            <a:r>
              <a:rPr lang="en-US" altLang="zh-CN" dirty="0"/>
              <a:t>: </a:t>
            </a:r>
            <a:r>
              <a:rPr lang="zh-CN" altLang="zh-CN" dirty="0"/>
              <a:t>用户</a:t>
            </a:r>
            <a:r>
              <a:rPr lang="en-US" altLang="zh-CN" dirty="0"/>
              <a:t>A</a:t>
            </a:r>
            <a:r>
              <a:rPr lang="zh-CN" altLang="zh-CN" dirty="0"/>
              <a:t>和用户</a:t>
            </a:r>
            <a:r>
              <a:rPr lang="en-US" altLang="zh-CN" dirty="0"/>
              <a:t>B</a:t>
            </a:r>
            <a:r>
              <a:rPr lang="zh-CN" altLang="zh-CN" dirty="0"/>
              <a:t>成功登录自己的</a:t>
            </a:r>
            <a:r>
              <a:rPr lang="zh-CN" altLang="zh-CN" dirty="0" smtClean="0"/>
              <a:t>账号。</a:t>
            </a:r>
            <a:endParaRPr lang="zh-CN" altLang="zh-CN" dirty="0"/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zh-CN" altLang="zh-CN" dirty="0"/>
              <a:t>测试步骤</a:t>
            </a:r>
            <a:r>
              <a:rPr lang="en-US" altLang="zh-CN" dirty="0"/>
              <a:t>:</a:t>
            </a:r>
            <a:endParaRPr lang="zh-CN" altLang="zh-CN" dirty="0"/>
          </a:p>
          <a:p>
            <a:r>
              <a:rPr lang="en-US" altLang="zh-CN" dirty="0"/>
              <a:t>1.</a:t>
            </a:r>
            <a:r>
              <a:rPr lang="zh-CN" altLang="zh-CN" dirty="0"/>
              <a:t>用户</a:t>
            </a:r>
            <a:r>
              <a:rPr lang="en-US" altLang="zh-CN" dirty="0"/>
              <a:t>A</a:t>
            </a:r>
            <a:r>
              <a:rPr lang="zh-CN" altLang="zh-CN" dirty="0"/>
              <a:t>和用户</a:t>
            </a:r>
            <a:r>
              <a:rPr lang="en-US" altLang="zh-CN" dirty="0"/>
              <a:t>B</a:t>
            </a:r>
            <a:r>
              <a:rPr lang="zh-CN" altLang="zh-CN" dirty="0"/>
              <a:t>登录系统。</a:t>
            </a:r>
          </a:p>
          <a:p>
            <a:r>
              <a:rPr lang="en-US" altLang="zh-CN" dirty="0"/>
              <a:t>2.</a:t>
            </a:r>
            <a:r>
              <a:rPr lang="zh-CN" altLang="zh-CN" dirty="0"/>
              <a:t>用户</a:t>
            </a:r>
            <a:r>
              <a:rPr lang="en-US" altLang="zh-CN" dirty="0"/>
              <a:t>A</a:t>
            </a:r>
            <a:r>
              <a:rPr lang="zh-CN" altLang="zh-CN" dirty="0"/>
              <a:t>发送一个文件夹给用户</a:t>
            </a:r>
            <a:r>
              <a:rPr lang="en-US" altLang="zh-CN" dirty="0"/>
              <a:t>B</a:t>
            </a:r>
            <a:r>
              <a:rPr lang="zh-CN" altLang="zh-CN" dirty="0"/>
              <a:t>。</a:t>
            </a:r>
          </a:p>
          <a:p>
            <a:r>
              <a:rPr lang="en-US" altLang="zh-CN" dirty="0"/>
              <a:t>3.</a:t>
            </a:r>
            <a:r>
              <a:rPr lang="zh-CN" altLang="zh-CN" dirty="0"/>
              <a:t>用户</a:t>
            </a:r>
            <a:r>
              <a:rPr lang="en-US" altLang="zh-CN" dirty="0"/>
              <a:t>B</a:t>
            </a:r>
            <a:r>
              <a:rPr lang="zh-CN" altLang="zh-CN" dirty="0"/>
              <a:t>收到文件夹，回复给用户</a:t>
            </a:r>
            <a:r>
              <a:rPr lang="en-US" altLang="zh-CN" dirty="0"/>
              <a:t>A</a:t>
            </a:r>
            <a:r>
              <a:rPr lang="zh-CN" altLang="zh-CN" dirty="0"/>
              <a:t>一个文件夹</a:t>
            </a:r>
            <a:r>
              <a:rPr lang="zh-CN" altLang="zh-CN" dirty="0" smtClean="0"/>
              <a:t>。</a:t>
            </a:r>
            <a:endParaRPr lang="zh-CN" altLang="zh-CN" dirty="0"/>
          </a:p>
          <a:p>
            <a:r>
              <a:rPr lang="zh-CN" altLang="zh-CN" dirty="0"/>
              <a:t>预期结果</a:t>
            </a:r>
            <a:r>
              <a:rPr lang="en-US" altLang="zh-CN" dirty="0"/>
              <a:t>:</a:t>
            </a:r>
            <a:endParaRPr lang="zh-CN" altLang="zh-CN" dirty="0"/>
          </a:p>
          <a:p>
            <a:r>
              <a:rPr lang="zh-CN" altLang="zh-CN" dirty="0" smtClean="0"/>
              <a:t>用户</a:t>
            </a:r>
            <a:r>
              <a:rPr lang="en-US" altLang="zh-CN" dirty="0"/>
              <a:t>A</a:t>
            </a:r>
            <a:r>
              <a:rPr lang="zh-CN" altLang="zh-CN" dirty="0"/>
              <a:t>和用户</a:t>
            </a:r>
            <a:r>
              <a:rPr lang="en-US" altLang="zh-CN" dirty="0"/>
              <a:t>B</a:t>
            </a:r>
            <a:r>
              <a:rPr lang="zh-CN" altLang="zh-CN" dirty="0"/>
              <a:t>成功向对方发送文件夹，并且收到对方发送的文件夹。</a:t>
            </a:r>
          </a:p>
        </p:txBody>
      </p:sp>
    </p:spTree>
    <p:extLst>
      <p:ext uri="{BB962C8B-B14F-4D97-AF65-F5344CB8AC3E}">
        <p14:creationId xmlns:p14="http://schemas.microsoft.com/office/powerpoint/2010/main" val="336238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/>
              <a:t>注册模块时序图</a:t>
            </a:r>
            <a:endParaRPr lang="zh-CN" alt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0" y="771550"/>
            <a:ext cx="8466976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3236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用户</a:t>
            </a:r>
            <a:r>
              <a:rPr lang="zh-CN" altLang="en-US" sz="2000" dirty="0" smtClean="0"/>
              <a:t>管理类图</a:t>
            </a:r>
            <a:endParaRPr lang="zh-CN" altLang="en-US" sz="20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771550"/>
            <a:ext cx="3672408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5838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11"/>
          <p:cNvSpPr txBox="1">
            <a:spLocks noChangeArrowheads="1"/>
          </p:cNvSpPr>
          <p:nvPr/>
        </p:nvSpPr>
        <p:spPr bwMode="auto">
          <a:xfrm>
            <a:off x="969963" y="1536333"/>
            <a:ext cx="5270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800" b="1" dirty="0">
                <a:solidFill>
                  <a:srgbClr val="046FB6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endParaRPr lang="zh-CN" altLang="en-US" sz="4800" b="1" dirty="0">
              <a:solidFill>
                <a:srgbClr val="046FB6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531938" y="1498600"/>
            <a:ext cx="5891267" cy="8002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 smtClean="0">
                <a:solidFill>
                  <a:srgbClr val="FFFFFF"/>
                </a:solidFill>
                <a:latin typeface="微软雅黑" pitchFamily="34" charset="-122"/>
              </a:rPr>
              <a:t>文字交流</a:t>
            </a:r>
            <a:endParaRPr lang="zh-CN" altLang="en-US" sz="2400" b="1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187451" y="2318754"/>
            <a:ext cx="70866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7423206" y="1498601"/>
            <a:ext cx="777265" cy="772312"/>
          </a:xfrm>
          <a:prstGeom prst="rect">
            <a:avLst/>
          </a:prstGeom>
          <a:blipFill dpi="0"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rcRect/>
            <a:stretch>
              <a:fillRect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81" name="TextBox 19"/>
          <p:cNvSpPr txBox="1">
            <a:spLocks noChangeArrowheads="1"/>
          </p:cNvSpPr>
          <p:nvPr/>
        </p:nvSpPr>
        <p:spPr bwMode="auto">
          <a:xfrm>
            <a:off x="937434" y="2657435"/>
            <a:ext cx="5270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800" b="1" dirty="0">
                <a:solidFill>
                  <a:srgbClr val="046FB6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endParaRPr lang="zh-CN" altLang="en-US" sz="4800" b="1" dirty="0">
              <a:solidFill>
                <a:srgbClr val="046FB6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531938" y="2615494"/>
            <a:ext cx="5891267" cy="8003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 smtClean="0">
                <a:solidFill>
                  <a:srgbClr val="FFFFFF"/>
                </a:solidFill>
                <a:latin typeface="微软雅黑" pitchFamily="34" charset="-122"/>
              </a:rPr>
              <a:t>语音聊天</a:t>
            </a:r>
            <a:endParaRPr lang="zh-CN" altLang="en-US" sz="2400" b="1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411532" y="2657435"/>
            <a:ext cx="788939" cy="758383"/>
          </a:xfrm>
          <a:prstGeom prst="rect">
            <a:avLst/>
          </a:prstGeom>
          <a:blipFill dpi="0" rotWithShape="1"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rcRect/>
            <a:stretch>
              <a:fillRect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1246981" y="3431795"/>
            <a:ext cx="70866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H="1">
            <a:off x="4533900" y="4170363"/>
            <a:ext cx="512763" cy="195262"/>
          </a:xfrm>
          <a:prstGeom prst="line">
            <a:avLst/>
          </a:prstGeom>
          <a:solidFill>
            <a:srgbClr val="73BAD7"/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任意多边形 23"/>
          <p:cNvSpPr/>
          <p:nvPr/>
        </p:nvSpPr>
        <p:spPr>
          <a:xfrm flipH="1">
            <a:off x="0" y="522288"/>
            <a:ext cx="2324100" cy="514350"/>
          </a:xfrm>
          <a:custGeom>
            <a:avLst/>
            <a:gdLst>
              <a:gd name="connsiteX0" fmla="*/ 2323883 w 2323883"/>
              <a:gd name="connsiteY0" fmla="*/ 0 h 688369"/>
              <a:gd name="connsiteX1" fmla="*/ 2034284 w 2323883"/>
              <a:gd name="connsiteY1" fmla="*/ 0 h 688369"/>
              <a:gd name="connsiteX2" fmla="*/ 719189 w 2323883"/>
              <a:gd name="connsiteY2" fmla="*/ 0 h 688369"/>
              <a:gd name="connsiteX3" fmla="*/ 344184 w 2323883"/>
              <a:gd name="connsiteY3" fmla="*/ 0 h 688369"/>
              <a:gd name="connsiteX4" fmla="*/ 0 w 2323883"/>
              <a:gd name="connsiteY4" fmla="*/ 344185 h 688369"/>
              <a:gd name="connsiteX5" fmla="*/ 344184 w 2323883"/>
              <a:gd name="connsiteY5" fmla="*/ 688369 h 688369"/>
              <a:gd name="connsiteX6" fmla="*/ 719189 w 2323883"/>
              <a:gd name="connsiteY6" fmla="*/ 688369 h 688369"/>
              <a:gd name="connsiteX7" fmla="*/ 2034284 w 2323883"/>
              <a:gd name="connsiteY7" fmla="*/ 688369 h 688369"/>
              <a:gd name="connsiteX8" fmla="*/ 2323883 w 2323883"/>
              <a:gd name="connsiteY8" fmla="*/ 688369 h 68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3883" h="688369">
                <a:moveTo>
                  <a:pt x="2323883" y="0"/>
                </a:moveTo>
                <a:lnTo>
                  <a:pt x="2034284" y="0"/>
                </a:lnTo>
                <a:lnTo>
                  <a:pt x="719189" y="0"/>
                </a:lnTo>
                <a:lnTo>
                  <a:pt x="344184" y="0"/>
                </a:lnTo>
                <a:lnTo>
                  <a:pt x="0" y="344185"/>
                </a:lnTo>
                <a:lnTo>
                  <a:pt x="344184" y="688369"/>
                </a:lnTo>
                <a:lnTo>
                  <a:pt x="719189" y="688369"/>
                </a:lnTo>
                <a:lnTo>
                  <a:pt x="2034284" y="688369"/>
                </a:lnTo>
                <a:lnTo>
                  <a:pt x="2323883" y="68836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1000">
                <a:schemeClr val="accent1">
                  <a:lumMod val="40000"/>
                  <a:lumOff val="60000"/>
                </a:schemeClr>
              </a:gs>
              <a:gs pos="49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16200000" scaled="1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lIns="0" rIns="21600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聊天</a:t>
            </a:r>
            <a:r>
              <a:rPr lang="zh-CN" altLang="en-US" sz="32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方式</a:t>
            </a: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937434" y="3696671"/>
            <a:ext cx="55957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800" b="1" dirty="0">
                <a:solidFill>
                  <a:srgbClr val="046FB6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endParaRPr lang="zh-CN" altLang="en-US" sz="4800" b="1" dirty="0">
              <a:solidFill>
                <a:srgbClr val="046FB6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531938" y="3696671"/>
            <a:ext cx="5891267" cy="8003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rgbClr val="FFFFFF"/>
                </a:solidFill>
                <a:latin typeface="微软雅黑" pitchFamily="34" charset="-122"/>
              </a:rPr>
              <a:t>视频</a:t>
            </a:r>
            <a:r>
              <a:rPr lang="zh-CN" altLang="en-US" sz="2400" b="1" dirty="0" smtClean="0">
                <a:solidFill>
                  <a:srgbClr val="FFFFFF"/>
                </a:solidFill>
                <a:latin typeface="微软雅黑" pitchFamily="34" charset="-122"/>
              </a:rPr>
              <a:t>聊天</a:t>
            </a:r>
            <a:endParaRPr lang="zh-CN" altLang="en-US" sz="2400" b="1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429001" y="3714623"/>
            <a:ext cx="815921" cy="766394"/>
          </a:xfrm>
          <a:prstGeom prst="rect">
            <a:avLst/>
          </a:prstGeom>
          <a:blipFill dpi="0" rotWithShape="1"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rcRect/>
            <a:stretch>
              <a:fillRect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1158322" y="4481017"/>
            <a:ext cx="70866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/>
      <p:bldP spid="14" grpId="0" animBg="1"/>
      <p:bldP spid="3081" grpId="0"/>
      <p:bldP spid="22" grpId="0" animBg="1"/>
      <p:bldP spid="24" grpId="0" animBg="1"/>
      <p:bldP spid="28" grpId="0"/>
      <p:bldP spid="2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heme/theme1.xml><?xml version="1.0" encoding="utf-8"?>
<a:theme xmlns:a="http://schemas.openxmlformats.org/drawingml/2006/main" name="A000120140530A99PPBG">
  <a:themeElements>
    <a:clrScheme name="自定义 2">
      <a:dk1>
        <a:sysClr val="windowText" lastClr="000000"/>
      </a:dk1>
      <a:lt1>
        <a:sysClr val="window" lastClr="FFFFFF"/>
      </a:lt1>
      <a:dk2>
        <a:srgbClr val="292929"/>
      </a:dk2>
      <a:lt2>
        <a:srgbClr val="E5DEDB"/>
      </a:lt2>
      <a:accent1>
        <a:srgbClr val="8EC7F7"/>
      </a:accent1>
      <a:accent2>
        <a:srgbClr val="6374BD"/>
      </a:accent2>
      <a:accent3>
        <a:srgbClr val="7F96B7"/>
      </a:accent3>
      <a:accent4>
        <a:srgbClr val="A35D85"/>
      </a:accent4>
      <a:accent5>
        <a:srgbClr val="A06C6D"/>
      </a:accent5>
      <a:accent6>
        <a:srgbClr val="DE8E86"/>
      </a:accent6>
      <a:hlink>
        <a:srgbClr val="00B0F0"/>
      </a:hlink>
      <a:folHlink>
        <a:srgbClr val="949494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宋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A000120140530A99PPBG">
  <a:themeElements>
    <a:clrScheme name="KSO_BLUE9">
      <a:dk1>
        <a:srgbClr val="47494B"/>
      </a:dk1>
      <a:lt1>
        <a:srgbClr val="FFFFFF"/>
      </a:lt1>
      <a:dk2>
        <a:srgbClr val="454749"/>
      </a:dk2>
      <a:lt2>
        <a:srgbClr val="EAF5FC"/>
      </a:lt2>
      <a:accent1>
        <a:srgbClr val="046FB6"/>
      </a:accent1>
      <a:accent2>
        <a:srgbClr val="22B1DE"/>
      </a:accent2>
      <a:accent3>
        <a:srgbClr val="7B93D7"/>
      </a:accent3>
      <a:accent4>
        <a:srgbClr val="5D76BA"/>
      </a:accent4>
      <a:accent5>
        <a:srgbClr val="3DBFD1"/>
      </a:accent5>
      <a:accent6>
        <a:srgbClr val="FFC000"/>
      </a:accent6>
      <a:hlink>
        <a:srgbClr val="00B0F0"/>
      </a:hlink>
      <a:folHlink>
        <a:srgbClr val="AFB2B4"/>
      </a:folHlink>
    </a:clrScheme>
    <a:fontScheme name="自定义 15">
      <a:majorFont>
        <a:latin typeface="Arial Black"/>
        <a:ea typeface="微软雅黑"/>
        <a:cs typeface=""/>
      </a:majorFont>
      <a:minorFont>
        <a:latin typeface="Arial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第一PPT，www.1ppt.com">
  <a:themeElements>
    <a:clrScheme name="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第一PPT，www.1ppt.com">
  <a:themeElements>
    <a:clrScheme name="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第一PPT，www.1ppt.com">
  <a:themeElements>
    <a:clrScheme name="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第一PPT，www.1ppt.com">
  <a:themeElements>
    <a:clrScheme name="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5440d1b97f0b2</Template>
  <TotalTime>1343</TotalTime>
  <Words>2369</Words>
  <Application>Microsoft Office PowerPoint</Application>
  <PresentationFormat>全屏显示(16:9)</PresentationFormat>
  <Paragraphs>1101</Paragraphs>
  <Slides>69</Slides>
  <Notes>20</Notes>
  <HiddenSlides>0</HiddenSlides>
  <MMClips>1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69</vt:i4>
      </vt:variant>
    </vt:vector>
  </HeadingPairs>
  <TitlesOfParts>
    <vt:vector size="95" baseType="lpstr">
      <vt:lpstr>Watford DB</vt:lpstr>
      <vt:lpstr>等线</vt:lpstr>
      <vt:lpstr>方正兰亭粗黑简体</vt:lpstr>
      <vt:lpstr>方正兰亭黑_GBK</vt:lpstr>
      <vt:lpstr>方正兰亭细黑_GBK</vt:lpstr>
      <vt:lpstr>方正韵动中黑简体</vt:lpstr>
      <vt:lpstr>宋体</vt:lpstr>
      <vt:lpstr>微软雅黑</vt:lpstr>
      <vt:lpstr>幼圆</vt:lpstr>
      <vt:lpstr>造字工房劲黑（非商用）常规体</vt:lpstr>
      <vt:lpstr>Arial</vt:lpstr>
      <vt:lpstr>Arial Black</vt:lpstr>
      <vt:lpstr>Baskerville Old Face</vt:lpstr>
      <vt:lpstr>Calibri</vt:lpstr>
      <vt:lpstr>Calibri Light</vt:lpstr>
      <vt:lpstr>Impact</vt:lpstr>
      <vt:lpstr>Times New Roman</vt:lpstr>
      <vt:lpstr>Webdings</vt:lpstr>
      <vt:lpstr>Wingdings 2</vt:lpstr>
      <vt:lpstr>Wingdings 3</vt:lpstr>
      <vt:lpstr>A000120140530A99PPBG</vt:lpstr>
      <vt:lpstr>1_A000120140530A99PPBG</vt:lpstr>
      <vt:lpstr>第一PPT，www.1ppt.com</vt:lpstr>
      <vt:lpstr>1_第一PPT，www.1ppt.com</vt:lpstr>
      <vt:lpstr>2_第一PPT，www.1ppt.com</vt:lpstr>
      <vt:lpstr>3_第一PPT，www.1ppt.com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登录模块时序图</vt:lpstr>
      <vt:lpstr>注册模块时序图</vt:lpstr>
      <vt:lpstr>用户管理类图</vt:lpstr>
      <vt:lpstr>PowerPoint 演示文稿</vt:lpstr>
      <vt:lpstr>私聊和群聊类图</vt:lpstr>
      <vt:lpstr>语音聊天</vt:lpstr>
      <vt:lpstr>PowerPoint 演示文稿</vt:lpstr>
      <vt:lpstr>论坛类图</vt:lpstr>
      <vt:lpstr>帖子状态类图</vt:lpstr>
      <vt:lpstr>论坛发帖类图</vt:lpstr>
      <vt:lpstr>论坛回帖类图</vt:lpstr>
      <vt:lpstr>PowerPoint 演示文稿</vt:lpstr>
      <vt:lpstr>PowerPoint 演示文稿</vt:lpstr>
      <vt:lpstr>PowerPoint 演示文稿</vt:lpstr>
      <vt:lpstr>数据字典</vt:lpstr>
      <vt:lpstr>数据字典</vt:lpstr>
      <vt:lpstr>数据字典</vt:lpstr>
      <vt:lpstr>PowerPoint 演示文稿</vt:lpstr>
      <vt:lpstr>数据库设计ER图</vt:lpstr>
      <vt:lpstr>用户表</vt:lpstr>
      <vt:lpstr>用户表</vt:lpstr>
      <vt:lpstr>用户表</vt:lpstr>
      <vt:lpstr>文件</vt:lpstr>
      <vt:lpstr>文件</vt:lpstr>
      <vt:lpstr>文件</vt:lpstr>
      <vt:lpstr>登录情况记录表</vt:lpstr>
      <vt:lpstr>登录情况记录表</vt:lpstr>
      <vt:lpstr>系统日志表</vt:lpstr>
      <vt:lpstr>PowerPoint 演示文稿</vt:lpstr>
      <vt:lpstr>鲁棒分析</vt:lpstr>
      <vt:lpstr>普通用户用例序列图</vt:lpstr>
      <vt:lpstr>用户登录鲁棒图</vt:lpstr>
      <vt:lpstr>普通用户用例序列图</vt:lpstr>
      <vt:lpstr>消息发送鲁棒图</vt:lpstr>
      <vt:lpstr>用户注册鲁棒图</vt:lpstr>
      <vt:lpstr>管理员用户序列图</vt:lpstr>
      <vt:lpstr>题库管理鲁棒图</vt:lpstr>
      <vt:lpstr>PowerPoint 演示文稿</vt:lpstr>
      <vt:lpstr>系统整体架构</vt:lpstr>
      <vt:lpstr>页面架构图</vt:lpstr>
      <vt:lpstr>资源层类图</vt:lpstr>
      <vt:lpstr>类详细设计</vt:lpstr>
      <vt:lpstr>类详细设计</vt:lpstr>
      <vt:lpstr>业务层类图</vt:lpstr>
      <vt:lpstr>业务层类详细设计</vt:lpstr>
      <vt:lpstr>业务层类详细设计</vt:lpstr>
      <vt:lpstr>表示层解决方案</vt:lpstr>
      <vt:lpstr>表示层解决方案</vt:lpstr>
      <vt:lpstr>表示层解决方案</vt:lpstr>
      <vt:lpstr>表示层解决方案</vt:lpstr>
      <vt:lpstr>表示层解决方案</vt:lpstr>
      <vt:lpstr>表示层解决方案</vt:lpstr>
      <vt:lpstr>表示层解决方案</vt:lpstr>
      <vt:lpstr>PowerPoint 演示文稿</vt:lpstr>
      <vt:lpstr>主页设计</vt:lpstr>
      <vt:lpstr>论坛页面设计</vt:lpstr>
      <vt:lpstr>论坛发帖页面设计</vt:lpstr>
      <vt:lpstr>登录页面设计</vt:lpstr>
      <vt:lpstr>注册页面设计</vt:lpstr>
      <vt:lpstr>在线交流模块设计</vt:lpstr>
      <vt:lpstr>论坛发帖 测试用例</vt:lpstr>
      <vt:lpstr>文字交流 测试用例</vt:lpstr>
      <vt:lpstr>修改帖子状态 测试用例</vt:lpstr>
      <vt:lpstr>文件传输 测试用例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>hccthy.taobao.com</dc:subject>
  <dc:creator>hccthy.taobao.com</dc:creator>
  <cp:lastModifiedBy>Windows 用户</cp:lastModifiedBy>
  <cp:revision>202</cp:revision>
  <dcterms:created xsi:type="dcterms:W3CDTF">2014-11-12T12:29:06Z</dcterms:created>
  <dcterms:modified xsi:type="dcterms:W3CDTF">2018-04-19T01:15:34Z</dcterms:modified>
</cp:coreProperties>
</file>